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0" r:id="rId2"/>
    <p:sldId id="304" r:id="rId3"/>
    <p:sldId id="258" r:id="rId4"/>
    <p:sldId id="328" r:id="rId5"/>
    <p:sldId id="329" r:id="rId6"/>
    <p:sldId id="331" r:id="rId7"/>
    <p:sldId id="330" r:id="rId8"/>
    <p:sldId id="332" r:id="rId9"/>
    <p:sldId id="333" r:id="rId10"/>
    <p:sldId id="334" r:id="rId11"/>
    <p:sldId id="335" r:id="rId12"/>
    <p:sldId id="336" r:id="rId13"/>
  </p:sldIdLst>
  <p:sldSz cx="10693400" cy="7562850"/>
  <p:notesSz cx="10693400" cy="7562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01"/>
    <a:srgbClr val="F9F9F9"/>
    <a:srgbClr val="F0F0F0"/>
    <a:srgbClr val="F3F3F3"/>
    <a:srgbClr val="F6F6F6"/>
    <a:srgbClr val="020303"/>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56" autoAdjust="0"/>
    <p:restoredTop sz="86078" autoAdjust="0"/>
  </p:normalViewPr>
  <p:slideViewPr>
    <p:cSldViewPr>
      <p:cViewPr varScale="1">
        <p:scale>
          <a:sx n="52" d="100"/>
          <a:sy n="52" d="100"/>
        </p:scale>
        <p:origin x="752" y="-10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9F9715DD-BC7F-469E-869C-8661B6E9CB40}" type="datetimeFigureOut">
              <a:rPr lang="ru-RU" smtClean="0"/>
              <a:pPr/>
              <a:t>22.01.2025</a:t>
            </a:fld>
            <a:endParaRPr lang="ru-RU"/>
          </a:p>
        </p:txBody>
      </p:sp>
      <p:sp>
        <p:nvSpPr>
          <p:cNvPr id="4" name="Образ слайда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6BD5EE0B-23D8-4415-A0D2-898B64F5D394}" type="slidenum">
              <a:rPr lang="ru-RU" smtClean="0"/>
              <a:pPr/>
              <a:t>‹#›</a:t>
            </a:fld>
            <a:endParaRPr lang="ru-RU"/>
          </a:p>
        </p:txBody>
      </p:sp>
    </p:spTree>
    <p:extLst>
      <p:ext uri="{BB962C8B-B14F-4D97-AF65-F5344CB8AC3E}">
        <p14:creationId xmlns:p14="http://schemas.microsoft.com/office/powerpoint/2010/main" val="321698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6BD5EE0B-23D8-4415-A0D2-898B64F5D394}" type="slidenum">
              <a:rPr lang="ru-RU" smtClean="0"/>
              <a:pPr/>
              <a:t>1</a:t>
            </a:fld>
            <a:endParaRPr lang="ru-RU"/>
          </a:p>
        </p:txBody>
      </p:sp>
    </p:spTree>
    <p:extLst>
      <p:ext uri="{BB962C8B-B14F-4D97-AF65-F5344CB8AC3E}">
        <p14:creationId xmlns:p14="http://schemas.microsoft.com/office/powerpoint/2010/main" val="354723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BD5EE0B-23D8-4415-A0D2-898B64F5D394}" type="slidenum">
              <a:rPr lang="ru-RU" smtClean="0"/>
              <a:pPr/>
              <a:t>3</a:t>
            </a:fld>
            <a:endParaRPr lang="ru-RU"/>
          </a:p>
        </p:txBody>
      </p:sp>
    </p:spTree>
    <p:extLst>
      <p:ext uri="{BB962C8B-B14F-4D97-AF65-F5344CB8AC3E}">
        <p14:creationId xmlns:p14="http://schemas.microsoft.com/office/powerpoint/2010/main" val="19974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95" y="0"/>
            <a:ext cx="10690860" cy="7560309"/>
          </a:xfrm>
          <a:custGeom>
            <a:avLst/>
            <a:gdLst/>
            <a:ahLst/>
            <a:cxnLst/>
            <a:rect l="l" t="t" r="r" b="b"/>
            <a:pathLst>
              <a:path w="10690860" h="7560309">
                <a:moveTo>
                  <a:pt x="0" y="7560056"/>
                </a:moveTo>
                <a:lnTo>
                  <a:pt x="10690707" y="7560056"/>
                </a:lnTo>
                <a:lnTo>
                  <a:pt x="10690707" y="0"/>
                </a:lnTo>
                <a:lnTo>
                  <a:pt x="0" y="0"/>
                </a:lnTo>
                <a:lnTo>
                  <a:pt x="0" y="7560056"/>
                </a:lnTo>
                <a:close/>
              </a:path>
            </a:pathLst>
          </a:custGeom>
          <a:solidFill>
            <a:srgbClr val="F2F2F3"/>
          </a:solidFill>
        </p:spPr>
        <p:txBody>
          <a:bodyPr wrap="square" lIns="0" tIns="0" rIns="0" bIns="0" rtlCol="0"/>
          <a:lstStyle/>
          <a:p>
            <a:endParaRPr/>
          </a:p>
        </p:txBody>
      </p:sp>
      <p:sp>
        <p:nvSpPr>
          <p:cNvPr id="17" name="bk object 17"/>
          <p:cNvSpPr/>
          <p:nvPr/>
        </p:nvSpPr>
        <p:spPr>
          <a:xfrm>
            <a:off x="1288" y="28181"/>
            <a:ext cx="10690714" cy="3761511"/>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rgbClr val="1C1C1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600" b="0" i="0">
                <a:solidFill>
                  <a:srgbClr val="1C1C1B"/>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1C1C1B"/>
                </a:solidFill>
                <a:latin typeface="Century Gothic"/>
                <a:cs typeface="Century Gothic"/>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1C1C1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686237" cy="75600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847532"/>
            <a:ext cx="10692130" cy="3302000"/>
          </a:xfrm>
          <a:custGeom>
            <a:avLst/>
            <a:gdLst/>
            <a:ahLst/>
            <a:cxnLst/>
            <a:rect l="l" t="t" r="r" b="b"/>
            <a:pathLst>
              <a:path w="10692130" h="3302000">
                <a:moveTo>
                  <a:pt x="0" y="0"/>
                </a:moveTo>
                <a:lnTo>
                  <a:pt x="10692003" y="0"/>
                </a:lnTo>
                <a:lnTo>
                  <a:pt x="10692003" y="3301428"/>
                </a:lnTo>
                <a:lnTo>
                  <a:pt x="0" y="3301428"/>
                </a:lnTo>
                <a:lnTo>
                  <a:pt x="0" y="0"/>
                </a:lnTo>
                <a:close/>
              </a:path>
            </a:pathLst>
          </a:custGeom>
          <a:solidFill>
            <a:srgbClr val="000001">
              <a:alpha val="47999"/>
            </a:srgbClr>
          </a:solidFill>
        </p:spPr>
        <p:txBody>
          <a:bodyPr wrap="square" lIns="0" tIns="0" rIns="0" bIns="0" rtlCol="0"/>
          <a:lstStyle/>
          <a:p>
            <a:endParaRPr/>
          </a:p>
        </p:txBody>
      </p:sp>
      <p:sp>
        <p:nvSpPr>
          <p:cNvPr id="18" name="bk object 18"/>
          <p:cNvSpPr/>
          <p:nvPr/>
        </p:nvSpPr>
        <p:spPr>
          <a:xfrm>
            <a:off x="3941330" y="3847795"/>
            <a:ext cx="253365" cy="309245"/>
          </a:xfrm>
          <a:custGeom>
            <a:avLst/>
            <a:gdLst/>
            <a:ahLst/>
            <a:cxnLst/>
            <a:rect l="l" t="t" r="r" b="b"/>
            <a:pathLst>
              <a:path w="253364" h="309245">
                <a:moveTo>
                  <a:pt x="252895" y="0"/>
                </a:moveTo>
                <a:lnTo>
                  <a:pt x="221881" y="0"/>
                </a:lnTo>
                <a:lnTo>
                  <a:pt x="206297" y="49833"/>
                </a:lnTo>
                <a:lnTo>
                  <a:pt x="184881" y="96797"/>
                </a:lnTo>
                <a:lnTo>
                  <a:pt x="158039" y="140455"/>
                </a:lnTo>
                <a:lnTo>
                  <a:pt x="126174" y="180365"/>
                </a:lnTo>
                <a:lnTo>
                  <a:pt x="84099" y="220829"/>
                </a:lnTo>
                <a:lnTo>
                  <a:pt x="36575" y="255168"/>
                </a:lnTo>
                <a:lnTo>
                  <a:pt x="0" y="308724"/>
                </a:lnTo>
                <a:lnTo>
                  <a:pt x="41484" y="287409"/>
                </a:lnTo>
                <a:lnTo>
                  <a:pt x="80233" y="262097"/>
                </a:lnTo>
                <a:lnTo>
                  <a:pt x="115994" y="233073"/>
                </a:lnTo>
                <a:lnTo>
                  <a:pt x="148513" y="200621"/>
                </a:lnTo>
                <a:lnTo>
                  <a:pt x="177142" y="165552"/>
                </a:lnTo>
                <a:lnTo>
                  <a:pt x="202137" y="127685"/>
                </a:lnTo>
                <a:lnTo>
                  <a:pt x="223255" y="87292"/>
                </a:lnTo>
                <a:lnTo>
                  <a:pt x="240255" y="44640"/>
                </a:lnTo>
                <a:lnTo>
                  <a:pt x="252895" y="0"/>
                </a:lnTo>
                <a:close/>
              </a:path>
            </a:pathLst>
          </a:custGeom>
          <a:solidFill>
            <a:srgbClr val="008E38"/>
          </a:solidFill>
        </p:spPr>
        <p:txBody>
          <a:bodyPr wrap="square" lIns="0" tIns="0" rIns="0" bIns="0" rtlCol="0"/>
          <a:lstStyle/>
          <a:p>
            <a:endParaRPr/>
          </a:p>
        </p:txBody>
      </p:sp>
      <p:sp>
        <p:nvSpPr>
          <p:cNvPr id="19" name="bk object 19"/>
          <p:cNvSpPr/>
          <p:nvPr/>
        </p:nvSpPr>
        <p:spPr>
          <a:xfrm>
            <a:off x="3807345" y="3847795"/>
            <a:ext cx="594995" cy="544195"/>
          </a:xfrm>
          <a:custGeom>
            <a:avLst/>
            <a:gdLst/>
            <a:ahLst/>
            <a:cxnLst/>
            <a:rect l="l" t="t" r="r" b="b"/>
            <a:pathLst>
              <a:path w="594995" h="544195">
                <a:moveTo>
                  <a:pt x="128277" y="524078"/>
                </a:moveTo>
                <a:lnTo>
                  <a:pt x="69342" y="524078"/>
                </a:lnTo>
                <a:lnTo>
                  <a:pt x="113842" y="544156"/>
                </a:lnTo>
                <a:lnTo>
                  <a:pt x="128277" y="524078"/>
                </a:lnTo>
                <a:close/>
              </a:path>
              <a:path w="594995" h="544195">
                <a:moveTo>
                  <a:pt x="139351" y="495096"/>
                </a:moveTo>
                <a:lnTo>
                  <a:pt x="63855" y="495096"/>
                </a:lnTo>
                <a:lnTo>
                  <a:pt x="68884" y="524217"/>
                </a:lnTo>
                <a:lnTo>
                  <a:pt x="69342" y="524078"/>
                </a:lnTo>
                <a:lnTo>
                  <a:pt x="128277" y="524078"/>
                </a:lnTo>
                <a:lnTo>
                  <a:pt x="142328" y="504532"/>
                </a:lnTo>
                <a:lnTo>
                  <a:pt x="142773" y="504418"/>
                </a:lnTo>
                <a:lnTo>
                  <a:pt x="139351" y="495096"/>
                </a:lnTo>
                <a:close/>
              </a:path>
              <a:path w="594995" h="544195">
                <a:moveTo>
                  <a:pt x="548208" y="0"/>
                </a:moveTo>
                <a:lnTo>
                  <a:pt x="404228" y="0"/>
                </a:lnTo>
                <a:lnTo>
                  <a:pt x="389489" y="49410"/>
                </a:lnTo>
                <a:lnTo>
                  <a:pt x="369745" y="96434"/>
                </a:lnTo>
                <a:lnTo>
                  <a:pt x="345310" y="140759"/>
                </a:lnTo>
                <a:lnTo>
                  <a:pt x="316495" y="182074"/>
                </a:lnTo>
                <a:lnTo>
                  <a:pt x="283614" y="220067"/>
                </a:lnTo>
                <a:lnTo>
                  <a:pt x="246979" y="254426"/>
                </a:lnTo>
                <a:lnTo>
                  <a:pt x="206903" y="284838"/>
                </a:lnTo>
                <a:lnTo>
                  <a:pt x="163698" y="310991"/>
                </a:lnTo>
                <a:lnTo>
                  <a:pt x="117678" y="332574"/>
                </a:lnTo>
                <a:lnTo>
                  <a:pt x="0" y="504774"/>
                </a:lnTo>
                <a:lnTo>
                  <a:pt x="16163" y="502969"/>
                </a:lnTo>
                <a:lnTo>
                  <a:pt x="32194" y="500754"/>
                </a:lnTo>
                <a:lnTo>
                  <a:pt x="48091" y="498130"/>
                </a:lnTo>
                <a:lnTo>
                  <a:pt x="63855" y="495096"/>
                </a:lnTo>
                <a:lnTo>
                  <a:pt x="139351" y="495096"/>
                </a:lnTo>
                <a:lnTo>
                  <a:pt x="132549" y="476567"/>
                </a:lnTo>
                <a:lnTo>
                  <a:pt x="154183" y="468985"/>
                </a:lnTo>
                <a:lnTo>
                  <a:pt x="175447" y="460628"/>
                </a:lnTo>
                <a:lnTo>
                  <a:pt x="196325" y="451510"/>
                </a:lnTo>
                <a:lnTo>
                  <a:pt x="216801" y="441642"/>
                </a:lnTo>
                <a:lnTo>
                  <a:pt x="290917" y="441642"/>
                </a:lnTo>
                <a:lnTo>
                  <a:pt x="295109" y="430555"/>
                </a:lnTo>
                <a:lnTo>
                  <a:pt x="295490" y="430352"/>
                </a:lnTo>
                <a:lnTo>
                  <a:pt x="278384" y="406069"/>
                </a:lnTo>
                <a:lnTo>
                  <a:pt x="297237" y="393161"/>
                </a:lnTo>
                <a:lnTo>
                  <a:pt x="315588" y="379590"/>
                </a:lnTo>
                <a:lnTo>
                  <a:pt x="333415" y="365371"/>
                </a:lnTo>
                <a:lnTo>
                  <a:pt x="350697" y="350520"/>
                </a:lnTo>
                <a:lnTo>
                  <a:pt x="420429" y="350520"/>
                </a:lnTo>
                <a:lnTo>
                  <a:pt x="423519" y="319595"/>
                </a:lnTo>
                <a:lnTo>
                  <a:pt x="423849" y="319278"/>
                </a:lnTo>
                <a:lnTo>
                  <a:pt x="401015" y="300228"/>
                </a:lnTo>
                <a:lnTo>
                  <a:pt x="415863" y="282936"/>
                </a:lnTo>
                <a:lnTo>
                  <a:pt x="430075" y="265101"/>
                </a:lnTo>
                <a:lnTo>
                  <a:pt x="443645" y="246744"/>
                </a:lnTo>
                <a:lnTo>
                  <a:pt x="456565" y="227888"/>
                </a:lnTo>
                <a:lnTo>
                  <a:pt x="525253" y="227888"/>
                </a:lnTo>
                <a:lnTo>
                  <a:pt x="526732" y="227329"/>
                </a:lnTo>
                <a:lnTo>
                  <a:pt x="518871" y="179171"/>
                </a:lnTo>
                <a:lnTo>
                  <a:pt x="519074" y="178777"/>
                </a:lnTo>
                <a:lnTo>
                  <a:pt x="492137" y="166331"/>
                </a:lnTo>
                <a:lnTo>
                  <a:pt x="501986" y="145855"/>
                </a:lnTo>
                <a:lnTo>
                  <a:pt x="511101" y="124972"/>
                </a:lnTo>
                <a:lnTo>
                  <a:pt x="519469" y="103697"/>
                </a:lnTo>
                <a:lnTo>
                  <a:pt x="527075" y="82042"/>
                </a:lnTo>
                <a:lnTo>
                  <a:pt x="568630" y="82042"/>
                </a:lnTo>
                <a:lnTo>
                  <a:pt x="594652" y="63334"/>
                </a:lnTo>
                <a:lnTo>
                  <a:pt x="574586" y="18834"/>
                </a:lnTo>
                <a:lnTo>
                  <a:pt x="574700" y="18415"/>
                </a:lnTo>
                <a:lnTo>
                  <a:pt x="545592" y="13373"/>
                </a:lnTo>
                <a:lnTo>
                  <a:pt x="546531" y="8928"/>
                </a:lnTo>
                <a:lnTo>
                  <a:pt x="547382" y="4483"/>
                </a:lnTo>
                <a:lnTo>
                  <a:pt x="548208" y="0"/>
                </a:lnTo>
                <a:close/>
              </a:path>
              <a:path w="594995" h="544195">
                <a:moveTo>
                  <a:pt x="280824" y="468337"/>
                </a:moveTo>
                <a:lnTo>
                  <a:pt x="229666" y="468337"/>
                </a:lnTo>
                <a:lnTo>
                  <a:pt x="277837" y="476237"/>
                </a:lnTo>
                <a:lnTo>
                  <a:pt x="280824" y="468337"/>
                </a:lnTo>
                <a:close/>
              </a:path>
              <a:path w="594995" h="544195">
                <a:moveTo>
                  <a:pt x="290917" y="441642"/>
                </a:moveTo>
                <a:lnTo>
                  <a:pt x="216801" y="441642"/>
                </a:lnTo>
                <a:lnTo>
                  <a:pt x="229235" y="468579"/>
                </a:lnTo>
                <a:lnTo>
                  <a:pt x="229666" y="468337"/>
                </a:lnTo>
                <a:lnTo>
                  <a:pt x="280824" y="468337"/>
                </a:lnTo>
                <a:lnTo>
                  <a:pt x="290917" y="441642"/>
                </a:lnTo>
                <a:close/>
              </a:path>
              <a:path w="594995" h="544195">
                <a:moveTo>
                  <a:pt x="420429" y="350520"/>
                </a:moveTo>
                <a:lnTo>
                  <a:pt x="350697" y="350520"/>
                </a:lnTo>
                <a:lnTo>
                  <a:pt x="369747" y="373341"/>
                </a:lnTo>
                <a:lnTo>
                  <a:pt x="370090" y="373024"/>
                </a:lnTo>
                <a:lnTo>
                  <a:pt x="418668" y="368147"/>
                </a:lnTo>
                <a:lnTo>
                  <a:pt x="420429" y="350520"/>
                </a:lnTo>
                <a:close/>
              </a:path>
              <a:path w="594995" h="544195">
                <a:moveTo>
                  <a:pt x="525253" y="227888"/>
                </a:moveTo>
                <a:lnTo>
                  <a:pt x="456565" y="227888"/>
                </a:lnTo>
                <a:lnTo>
                  <a:pt x="480847" y="245008"/>
                </a:lnTo>
                <a:lnTo>
                  <a:pt x="481050" y="244589"/>
                </a:lnTo>
                <a:lnTo>
                  <a:pt x="525253" y="227888"/>
                </a:lnTo>
                <a:close/>
              </a:path>
              <a:path w="594995" h="544195">
                <a:moveTo>
                  <a:pt x="568630" y="82042"/>
                </a:moveTo>
                <a:lnTo>
                  <a:pt x="527075" y="82042"/>
                </a:lnTo>
                <a:lnTo>
                  <a:pt x="554888" y="92278"/>
                </a:lnTo>
                <a:lnTo>
                  <a:pt x="555028" y="91821"/>
                </a:lnTo>
                <a:lnTo>
                  <a:pt x="568630" y="82042"/>
                </a:lnTo>
                <a:close/>
              </a:path>
            </a:pathLst>
          </a:custGeom>
          <a:solidFill>
            <a:srgbClr val="008E38"/>
          </a:solidFill>
        </p:spPr>
        <p:txBody>
          <a:bodyPr wrap="square" lIns="0" tIns="0" rIns="0" bIns="0" rtlCol="0"/>
          <a:lstStyle/>
          <a:p>
            <a:endParaRPr/>
          </a:p>
        </p:txBody>
      </p:sp>
      <p:sp>
        <p:nvSpPr>
          <p:cNvPr id="20" name="bk object 20"/>
          <p:cNvSpPr/>
          <p:nvPr/>
        </p:nvSpPr>
        <p:spPr>
          <a:xfrm>
            <a:off x="2966186" y="3102051"/>
            <a:ext cx="411073" cy="340296"/>
          </a:xfrm>
          <a:prstGeom prst="rect">
            <a:avLst/>
          </a:prstGeom>
          <a:blipFill>
            <a:blip r:embed="rId3" cstate="print"/>
            <a:stretch>
              <a:fillRect/>
            </a:stretch>
          </a:blipFill>
        </p:spPr>
        <p:txBody>
          <a:bodyPr wrap="square" lIns="0" tIns="0" rIns="0" bIns="0" rtlCol="0"/>
          <a:lstStyle/>
          <a:p>
            <a:endParaRPr/>
          </a:p>
        </p:txBody>
      </p:sp>
      <p:sp>
        <p:nvSpPr>
          <p:cNvPr id="21" name="bk object 21"/>
          <p:cNvSpPr/>
          <p:nvPr/>
        </p:nvSpPr>
        <p:spPr>
          <a:xfrm>
            <a:off x="3133204" y="2819120"/>
            <a:ext cx="246379" cy="157480"/>
          </a:xfrm>
          <a:custGeom>
            <a:avLst/>
            <a:gdLst/>
            <a:ahLst/>
            <a:cxnLst/>
            <a:rect l="l" t="t" r="r" b="b"/>
            <a:pathLst>
              <a:path w="246379" h="157480">
                <a:moveTo>
                  <a:pt x="0" y="0"/>
                </a:moveTo>
                <a:lnTo>
                  <a:pt x="74422" y="128841"/>
                </a:lnTo>
                <a:lnTo>
                  <a:pt x="246367" y="156984"/>
                </a:lnTo>
                <a:lnTo>
                  <a:pt x="171970" y="28117"/>
                </a:lnTo>
                <a:lnTo>
                  <a:pt x="0" y="0"/>
                </a:lnTo>
                <a:close/>
              </a:path>
            </a:pathLst>
          </a:custGeom>
          <a:solidFill>
            <a:srgbClr val="FFCD1B"/>
          </a:solidFill>
        </p:spPr>
        <p:txBody>
          <a:bodyPr wrap="square" lIns="0" tIns="0" rIns="0" bIns="0" rtlCol="0"/>
          <a:lstStyle/>
          <a:p>
            <a:endParaRPr/>
          </a:p>
        </p:txBody>
      </p:sp>
      <p:sp>
        <p:nvSpPr>
          <p:cNvPr id="22" name="bk object 22"/>
          <p:cNvSpPr/>
          <p:nvPr/>
        </p:nvSpPr>
        <p:spPr>
          <a:xfrm>
            <a:off x="3323450" y="2673693"/>
            <a:ext cx="136525" cy="292100"/>
          </a:xfrm>
          <a:custGeom>
            <a:avLst/>
            <a:gdLst/>
            <a:ahLst/>
            <a:cxnLst/>
            <a:rect l="l" t="t" r="r" b="b"/>
            <a:pathLst>
              <a:path w="136525" h="292100">
                <a:moveTo>
                  <a:pt x="61633" y="0"/>
                </a:moveTo>
                <a:lnTo>
                  <a:pt x="0" y="162966"/>
                </a:lnTo>
                <a:lnTo>
                  <a:pt x="74396" y="291833"/>
                </a:lnTo>
                <a:lnTo>
                  <a:pt x="136055" y="128866"/>
                </a:lnTo>
                <a:lnTo>
                  <a:pt x="61633" y="0"/>
                </a:lnTo>
                <a:close/>
              </a:path>
            </a:pathLst>
          </a:custGeom>
          <a:solidFill>
            <a:srgbClr val="F9B233"/>
          </a:solidFill>
        </p:spPr>
        <p:txBody>
          <a:bodyPr wrap="square" lIns="0" tIns="0" rIns="0" bIns="0" rtlCol="0"/>
          <a:lstStyle/>
          <a:p>
            <a:endParaRPr/>
          </a:p>
        </p:txBody>
      </p:sp>
      <p:sp>
        <p:nvSpPr>
          <p:cNvPr id="23" name="bk object 23"/>
          <p:cNvSpPr/>
          <p:nvPr/>
        </p:nvSpPr>
        <p:spPr>
          <a:xfrm>
            <a:off x="3221202" y="2971584"/>
            <a:ext cx="246379" cy="157480"/>
          </a:xfrm>
          <a:custGeom>
            <a:avLst/>
            <a:gdLst/>
            <a:ahLst/>
            <a:cxnLst/>
            <a:rect l="l" t="t" r="r" b="b"/>
            <a:pathLst>
              <a:path w="246379" h="157480">
                <a:moveTo>
                  <a:pt x="0" y="0"/>
                </a:moveTo>
                <a:lnTo>
                  <a:pt x="74422" y="128866"/>
                </a:lnTo>
                <a:lnTo>
                  <a:pt x="246380" y="156972"/>
                </a:lnTo>
                <a:lnTo>
                  <a:pt x="171983" y="28117"/>
                </a:lnTo>
                <a:lnTo>
                  <a:pt x="0" y="0"/>
                </a:lnTo>
                <a:close/>
              </a:path>
            </a:pathLst>
          </a:custGeom>
          <a:solidFill>
            <a:srgbClr val="F9B233"/>
          </a:solidFill>
        </p:spPr>
        <p:txBody>
          <a:bodyPr wrap="square" lIns="0" tIns="0" rIns="0" bIns="0" rtlCol="0"/>
          <a:lstStyle/>
          <a:p>
            <a:endParaRPr/>
          </a:p>
        </p:txBody>
      </p:sp>
      <p:sp>
        <p:nvSpPr>
          <p:cNvPr id="24" name="bk object 24"/>
          <p:cNvSpPr/>
          <p:nvPr/>
        </p:nvSpPr>
        <p:spPr>
          <a:xfrm>
            <a:off x="3411473" y="2826144"/>
            <a:ext cx="136525" cy="292100"/>
          </a:xfrm>
          <a:custGeom>
            <a:avLst/>
            <a:gdLst/>
            <a:ahLst/>
            <a:cxnLst/>
            <a:rect l="l" t="t" r="r" b="b"/>
            <a:pathLst>
              <a:path w="136525" h="292100">
                <a:moveTo>
                  <a:pt x="61633" y="0"/>
                </a:moveTo>
                <a:lnTo>
                  <a:pt x="0" y="163029"/>
                </a:lnTo>
                <a:lnTo>
                  <a:pt x="74422" y="291884"/>
                </a:lnTo>
                <a:lnTo>
                  <a:pt x="136055" y="128866"/>
                </a:lnTo>
                <a:lnTo>
                  <a:pt x="61633" y="0"/>
                </a:lnTo>
                <a:close/>
              </a:path>
            </a:pathLst>
          </a:custGeom>
          <a:solidFill>
            <a:srgbClr val="FFCD1B"/>
          </a:solidFill>
        </p:spPr>
        <p:txBody>
          <a:bodyPr wrap="square" lIns="0" tIns="0" rIns="0" bIns="0" rtlCol="0"/>
          <a:lstStyle/>
          <a:p>
            <a:endParaRPr/>
          </a:p>
        </p:txBody>
      </p:sp>
      <p:sp>
        <p:nvSpPr>
          <p:cNvPr id="25" name="bk object 25"/>
          <p:cNvSpPr/>
          <p:nvPr/>
        </p:nvSpPr>
        <p:spPr>
          <a:xfrm>
            <a:off x="3308235" y="3122371"/>
            <a:ext cx="247015" cy="157480"/>
          </a:xfrm>
          <a:custGeom>
            <a:avLst/>
            <a:gdLst/>
            <a:ahLst/>
            <a:cxnLst/>
            <a:rect l="l" t="t" r="r" b="b"/>
            <a:pathLst>
              <a:path w="247014" h="157479">
                <a:moveTo>
                  <a:pt x="0" y="0"/>
                </a:moveTo>
                <a:lnTo>
                  <a:pt x="74460" y="128828"/>
                </a:lnTo>
                <a:lnTo>
                  <a:pt x="246405" y="156972"/>
                </a:lnTo>
                <a:lnTo>
                  <a:pt x="172008" y="28105"/>
                </a:lnTo>
                <a:lnTo>
                  <a:pt x="0" y="0"/>
                </a:lnTo>
                <a:close/>
              </a:path>
            </a:pathLst>
          </a:custGeom>
          <a:solidFill>
            <a:srgbClr val="FFCD1B"/>
          </a:solidFill>
        </p:spPr>
        <p:txBody>
          <a:bodyPr wrap="square" lIns="0" tIns="0" rIns="0" bIns="0" rtlCol="0"/>
          <a:lstStyle/>
          <a:p>
            <a:endParaRPr/>
          </a:p>
        </p:txBody>
      </p:sp>
      <p:sp>
        <p:nvSpPr>
          <p:cNvPr id="26" name="bk object 26"/>
          <p:cNvSpPr/>
          <p:nvPr/>
        </p:nvSpPr>
        <p:spPr>
          <a:xfrm>
            <a:off x="3574110" y="2488730"/>
            <a:ext cx="160655" cy="309245"/>
          </a:xfrm>
          <a:custGeom>
            <a:avLst/>
            <a:gdLst/>
            <a:ahLst/>
            <a:cxnLst/>
            <a:rect l="l" t="t" r="r" b="b"/>
            <a:pathLst>
              <a:path w="160654" h="309244">
                <a:moveTo>
                  <a:pt x="0" y="0"/>
                </a:moveTo>
                <a:lnTo>
                  <a:pt x="0" y="177469"/>
                </a:lnTo>
                <a:lnTo>
                  <a:pt x="160312" y="308648"/>
                </a:lnTo>
                <a:lnTo>
                  <a:pt x="160312" y="131165"/>
                </a:lnTo>
                <a:lnTo>
                  <a:pt x="0" y="0"/>
                </a:lnTo>
                <a:close/>
              </a:path>
            </a:pathLst>
          </a:custGeom>
          <a:solidFill>
            <a:srgbClr val="FFCD1B"/>
          </a:solidFill>
        </p:spPr>
        <p:txBody>
          <a:bodyPr wrap="square" lIns="0" tIns="0" rIns="0" bIns="0" rtlCol="0"/>
          <a:lstStyle/>
          <a:p>
            <a:endParaRPr/>
          </a:p>
        </p:txBody>
      </p:sp>
      <p:sp>
        <p:nvSpPr>
          <p:cNvPr id="27" name="bk object 27"/>
          <p:cNvSpPr/>
          <p:nvPr/>
        </p:nvSpPr>
        <p:spPr>
          <a:xfrm>
            <a:off x="3574110" y="2693454"/>
            <a:ext cx="160655" cy="309245"/>
          </a:xfrm>
          <a:custGeom>
            <a:avLst/>
            <a:gdLst/>
            <a:ahLst/>
            <a:cxnLst/>
            <a:rect l="l" t="t" r="r" b="b"/>
            <a:pathLst>
              <a:path w="160654" h="309244">
                <a:moveTo>
                  <a:pt x="0" y="0"/>
                </a:moveTo>
                <a:lnTo>
                  <a:pt x="0" y="177469"/>
                </a:lnTo>
                <a:lnTo>
                  <a:pt x="160312" y="308648"/>
                </a:lnTo>
                <a:lnTo>
                  <a:pt x="160312" y="131152"/>
                </a:lnTo>
                <a:lnTo>
                  <a:pt x="0" y="0"/>
                </a:lnTo>
                <a:close/>
              </a:path>
            </a:pathLst>
          </a:custGeom>
          <a:solidFill>
            <a:srgbClr val="F9B233"/>
          </a:solidFill>
        </p:spPr>
        <p:txBody>
          <a:bodyPr wrap="square" lIns="0" tIns="0" rIns="0" bIns="0" rtlCol="0"/>
          <a:lstStyle/>
          <a:p>
            <a:endParaRPr/>
          </a:p>
        </p:txBody>
      </p:sp>
      <p:sp>
        <p:nvSpPr>
          <p:cNvPr id="28" name="bk object 28"/>
          <p:cNvSpPr/>
          <p:nvPr/>
        </p:nvSpPr>
        <p:spPr>
          <a:xfrm>
            <a:off x="3574110" y="2895905"/>
            <a:ext cx="160655" cy="309245"/>
          </a:xfrm>
          <a:custGeom>
            <a:avLst/>
            <a:gdLst/>
            <a:ahLst/>
            <a:cxnLst/>
            <a:rect l="l" t="t" r="r" b="b"/>
            <a:pathLst>
              <a:path w="160654" h="309244">
                <a:moveTo>
                  <a:pt x="0" y="0"/>
                </a:moveTo>
                <a:lnTo>
                  <a:pt x="0" y="177469"/>
                </a:lnTo>
                <a:lnTo>
                  <a:pt x="160312" y="308648"/>
                </a:lnTo>
                <a:lnTo>
                  <a:pt x="160312" y="131178"/>
                </a:lnTo>
                <a:lnTo>
                  <a:pt x="0" y="0"/>
                </a:lnTo>
                <a:close/>
              </a:path>
            </a:pathLst>
          </a:custGeom>
          <a:solidFill>
            <a:srgbClr val="FFCD1B"/>
          </a:solidFill>
        </p:spPr>
        <p:txBody>
          <a:bodyPr wrap="square" lIns="0" tIns="0" rIns="0" bIns="0" rtlCol="0"/>
          <a:lstStyle/>
          <a:p>
            <a:endParaRPr/>
          </a:p>
        </p:txBody>
      </p:sp>
      <p:sp>
        <p:nvSpPr>
          <p:cNvPr id="29" name="bk object 29"/>
          <p:cNvSpPr/>
          <p:nvPr/>
        </p:nvSpPr>
        <p:spPr>
          <a:xfrm>
            <a:off x="3574110" y="3100413"/>
            <a:ext cx="160655" cy="309245"/>
          </a:xfrm>
          <a:custGeom>
            <a:avLst/>
            <a:gdLst/>
            <a:ahLst/>
            <a:cxnLst/>
            <a:rect l="l" t="t" r="r" b="b"/>
            <a:pathLst>
              <a:path w="160654" h="309245">
                <a:moveTo>
                  <a:pt x="0" y="0"/>
                </a:moveTo>
                <a:lnTo>
                  <a:pt x="0" y="177469"/>
                </a:lnTo>
                <a:lnTo>
                  <a:pt x="160312" y="308648"/>
                </a:lnTo>
                <a:lnTo>
                  <a:pt x="160312" y="131165"/>
                </a:lnTo>
                <a:lnTo>
                  <a:pt x="0" y="0"/>
                </a:lnTo>
                <a:close/>
              </a:path>
            </a:pathLst>
          </a:custGeom>
          <a:solidFill>
            <a:srgbClr val="F9B233"/>
          </a:solidFill>
        </p:spPr>
        <p:txBody>
          <a:bodyPr wrap="square" lIns="0" tIns="0" rIns="0" bIns="0" rtlCol="0"/>
          <a:lstStyle/>
          <a:p>
            <a:endParaRPr/>
          </a:p>
        </p:txBody>
      </p:sp>
      <p:sp>
        <p:nvSpPr>
          <p:cNvPr id="30" name="bk object 30"/>
          <p:cNvSpPr/>
          <p:nvPr/>
        </p:nvSpPr>
        <p:spPr>
          <a:xfrm>
            <a:off x="3498519" y="2995828"/>
            <a:ext cx="54610" cy="238760"/>
          </a:xfrm>
          <a:custGeom>
            <a:avLst/>
            <a:gdLst/>
            <a:ahLst/>
            <a:cxnLst/>
            <a:rect l="l" t="t" r="r" b="b"/>
            <a:pathLst>
              <a:path w="54610" h="238760">
                <a:moveTo>
                  <a:pt x="54495" y="0"/>
                </a:moveTo>
                <a:lnTo>
                  <a:pt x="0" y="144106"/>
                </a:lnTo>
                <a:lnTo>
                  <a:pt x="54495" y="238455"/>
                </a:lnTo>
                <a:lnTo>
                  <a:pt x="54495" y="0"/>
                </a:lnTo>
                <a:close/>
              </a:path>
            </a:pathLst>
          </a:custGeom>
          <a:solidFill>
            <a:srgbClr val="F9B233"/>
          </a:solidFill>
        </p:spPr>
        <p:txBody>
          <a:bodyPr wrap="square" lIns="0" tIns="0" rIns="0" bIns="0" rtlCol="0"/>
          <a:lstStyle/>
          <a:p>
            <a:endParaRPr/>
          </a:p>
        </p:txBody>
      </p:sp>
      <p:sp>
        <p:nvSpPr>
          <p:cNvPr id="31" name="bk object 31"/>
          <p:cNvSpPr/>
          <p:nvPr/>
        </p:nvSpPr>
        <p:spPr>
          <a:xfrm>
            <a:off x="3574110" y="3305314"/>
            <a:ext cx="160655" cy="309245"/>
          </a:xfrm>
          <a:custGeom>
            <a:avLst/>
            <a:gdLst/>
            <a:ahLst/>
            <a:cxnLst/>
            <a:rect l="l" t="t" r="r" b="b"/>
            <a:pathLst>
              <a:path w="160654" h="309245">
                <a:moveTo>
                  <a:pt x="0" y="0"/>
                </a:moveTo>
                <a:lnTo>
                  <a:pt x="0" y="177495"/>
                </a:lnTo>
                <a:lnTo>
                  <a:pt x="160312" y="308622"/>
                </a:lnTo>
                <a:lnTo>
                  <a:pt x="160312" y="131165"/>
                </a:lnTo>
                <a:lnTo>
                  <a:pt x="0" y="0"/>
                </a:lnTo>
                <a:close/>
              </a:path>
            </a:pathLst>
          </a:custGeom>
          <a:solidFill>
            <a:srgbClr val="FFCD1B"/>
          </a:solidFill>
        </p:spPr>
        <p:txBody>
          <a:bodyPr wrap="square" lIns="0" tIns="0" rIns="0" bIns="0" rtlCol="0"/>
          <a:lstStyle/>
          <a:p>
            <a:endParaRPr/>
          </a:p>
        </p:txBody>
      </p:sp>
      <p:sp>
        <p:nvSpPr>
          <p:cNvPr id="32" name="bk object 32"/>
          <p:cNvSpPr/>
          <p:nvPr/>
        </p:nvSpPr>
        <p:spPr>
          <a:xfrm>
            <a:off x="2809074" y="3591026"/>
            <a:ext cx="929005" cy="594995"/>
          </a:xfrm>
          <a:custGeom>
            <a:avLst/>
            <a:gdLst/>
            <a:ahLst/>
            <a:cxnLst/>
            <a:rect l="l" t="t" r="r" b="b"/>
            <a:pathLst>
              <a:path w="929004" h="594995">
                <a:moveTo>
                  <a:pt x="602297" y="0"/>
                </a:moveTo>
                <a:lnTo>
                  <a:pt x="0" y="0"/>
                </a:lnTo>
                <a:lnTo>
                  <a:pt x="97878" y="106057"/>
                </a:lnTo>
                <a:lnTo>
                  <a:pt x="542899" y="106057"/>
                </a:lnTo>
                <a:lnTo>
                  <a:pt x="585136" y="111634"/>
                </a:lnTo>
                <a:lnTo>
                  <a:pt x="624097" y="127609"/>
                </a:lnTo>
                <a:lnTo>
                  <a:pt x="657799" y="152852"/>
                </a:lnTo>
                <a:lnTo>
                  <a:pt x="684263" y="186232"/>
                </a:lnTo>
                <a:lnTo>
                  <a:pt x="691299" y="198094"/>
                </a:lnTo>
                <a:lnTo>
                  <a:pt x="928852" y="594537"/>
                </a:lnTo>
                <a:lnTo>
                  <a:pt x="928852" y="414540"/>
                </a:lnTo>
                <a:lnTo>
                  <a:pt x="732751" y="75031"/>
                </a:lnTo>
                <a:lnTo>
                  <a:pt x="708660" y="43821"/>
                </a:lnTo>
                <a:lnTo>
                  <a:pt x="677659" y="20194"/>
                </a:lnTo>
                <a:lnTo>
                  <a:pt x="641590" y="5228"/>
                </a:lnTo>
                <a:lnTo>
                  <a:pt x="602297" y="0"/>
                </a:lnTo>
                <a:close/>
              </a:path>
            </a:pathLst>
          </a:custGeom>
          <a:solidFill>
            <a:srgbClr val="975F20"/>
          </a:solidFill>
        </p:spPr>
        <p:txBody>
          <a:bodyPr wrap="square" lIns="0" tIns="0" rIns="0" bIns="0" rtlCol="0"/>
          <a:lstStyle/>
          <a:p>
            <a:endParaRPr/>
          </a:p>
        </p:txBody>
      </p:sp>
      <p:sp>
        <p:nvSpPr>
          <p:cNvPr id="33" name="bk object 33"/>
          <p:cNvSpPr/>
          <p:nvPr/>
        </p:nvSpPr>
        <p:spPr>
          <a:xfrm>
            <a:off x="2697772" y="3470630"/>
            <a:ext cx="1040765" cy="507365"/>
          </a:xfrm>
          <a:custGeom>
            <a:avLst/>
            <a:gdLst/>
            <a:ahLst/>
            <a:cxnLst/>
            <a:rect l="l" t="t" r="r" b="b"/>
            <a:pathLst>
              <a:path w="1040764" h="507364">
                <a:moveTo>
                  <a:pt x="774026" y="0"/>
                </a:moveTo>
                <a:lnTo>
                  <a:pt x="0" y="0"/>
                </a:lnTo>
                <a:lnTo>
                  <a:pt x="98374" y="106324"/>
                </a:lnTo>
                <a:lnTo>
                  <a:pt x="713587" y="106324"/>
                </a:lnTo>
                <a:lnTo>
                  <a:pt x="756550" y="112046"/>
                </a:lnTo>
                <a:lnTo>
                  <a:pt x="795999" y="128441"/>
                </a:lnTo>
                <a:lnTo>
                  <a:pt x="829936" y="154351"/>
                </a:lnTo>
                <a:lnTo>
                  <a:pt x="856360" y="188620"/>
                </a:lnTo>
                <a:lnTo>
                  <a:pt x="858735" y="193040"/>
                </a:lnTo>
                <a:lnTo>
                  <a:pt x="1040142" y="506831"/>
                </a:lnTo>
                <a:lnTo>
                  <a:pt x="1040142" y="314363"/>
                </a:lnTo>
                <a:lnTo>
                  <a:pt x="905205" y="76327"/>
                </a:lnTo>
                <a:lnTo>
                  <a:pt x="880950" y="44544"/>
                </a:lnTo>
                <a:lnTo>
                  <a:pt x="849779" y="20513"/>
                </a:lnTo>
                <a:lnTo>
                  <a:pt x="813525" y="5307"/>
                </a:lnTo>
                <a:lnTo>
                  <a:pt x="774026" y="0"/>
                </a:lnTo>
                <a:close/>
              </a:path>
            </a:pathLst>
          </a:custGeom>
          <a:solidFill>
            <a:srgbClr val="BC751D"/>
          </a:solidFill>
        </p:spPr>
        <p:txBody>
          <a:bodyPr wrap="square" lIns="0" tIns="0" rIns="0" bIns="0" rtlCol="0"/>
          <a:lstStyle/>
          <a:p>
            <a:endParaRPr/>
          </a:p>
        </p:txBody>
      </p:sp>
      <p:sp>
        <p:nvSpPr>
          <p:cNvPr id="34" name="bk object 34"/>
          <p:cNvSpPr/>
          <p:nvPr/>
        </p:nvSpPr>
        <p:spPr>
          <a:xfrm>
            <a:off x="3627424" y="3554476"/>
            <a:ext cx="107314" cy="189230"/>
          </a:xfrm>
          <a:custGeom>
            <a:avLst/>
            <a:gdLst/>
            <a:ahLst/>
            <a:cxnLst/>
            <a:rect l="l" t="t" r="r" b="b"/>
            <a:pathLst>
              <a:path w="107314" h="189229">
                <a:moveTo>
                  <a:pt x="0" y="0"/>
                </a:moveTo>
                <a:lnTo>
                  <a:pt x="106984" y="188683"/>
                </a:lnTo>
                <a:lnTo>
                  <a:pt x="106984" y="87528"/>
                </a:lnTo>
                <a:lnTo>
                  <a:pt x="0" y="0"/>
                </a:lnTo>
                <a:close/>
              </a:path>
            </a:pathLst>
          </a:custGeom>
          <a:solidFill>
            <a:srgbClr val="F9B233"/>
          </a:solidFill>
        </p:spPr>
        <p:txBody>
          <a:bodyPr wrap="square" lIns="0" tIns="0" rIns="0" bIns="0" rtlCol="0"/>
          <a:lstStyle/>
          <a:p>
            <a:endParaRPr/>
          </a:p>
        </p:txBody>
      </p:sp>
      <p:sp>
        <p:nvSpPr>
          <p:cNvPr id="35" name="bk object 35"/>
          <p:cNvSpPr/>
          <p:nvPr/>
        </p:nvSpPr>
        <p:spPr>
          <a:xfrm>
            <a:off x="3291725" y="3274669"/>
            <a:ext cx="264477" cy="205359"/>
          </a:xfrm>
          <a:prstGeom prst="rect">
            <a:avLst/>
          </a:prstGeom>
          <a:blipFill>
            <a:blip r:embed="rId4" cstate="print"/>
            <a:stretch>
              <a:fillRect/>
            </a:stretch>
          </a:blipFill>
        </p:spPr>
        <p:txBody>
          <a:bodyPr wrap="square" lIns="0" tIns="0" rIns="0" bIns="0" rtlCol="0"/>
          <a:lstStyle/>
          <a:p>
            <a:endParaRPr/>
          </a:p>
        </p:txBody>
      </p:sp>
      <p:sp>
        <p:nvSpPr>
          <p:cNvPr id="36" name="bk object 36"/>
          <p:cNvSpPr/>
          <p:nvPr/>
        </p:nvSpPr>
        <p:spPr>
          <a:xfrm>
            <a:off x="4113212" y="3102064"/>
            <a:ext cx="411035" cy="340309"/>
          </a:xfrm>
          <a:prstGeom prst="rect">
            <a:avLst/>
          </a:prstGeom>
          <a:blipFill>
            <a:blip r:embed="rId5" cstate="print"/>
            <a:stretch>
              <a:fillRect/>
            </a:stretch>
          </a:blipFill>
        </p:spPr>
        <p:txBody>
          <a:bodyPr wrap="square" lIns="0" tIns="0" rIns="0" bIns="0" rtlCol="0"/>
          <a:lstStyle/>
          <a:p>
            <a:endParaRPr/>
          </a:p>
        </p:txBody>
      </p:sp>
      <p:sp>
        <p:nvSpPr>
          <p:cNvPr id="37" name="bk object 37"/>
          <p:cNvSpPr/>
          <p:nvPr/>
        </p:nvSpPr>
        <p:spPr>
          <a:xfrm>
            <a:off x="4110875" y="2819120"/>
            <a:ext cx="246379" cy="157480"/>
          </a:xfrm>
          <a:custGeom>
            <a:avLst/>
            <a:gdLst/>
            <a:ahLst/>
            <a:cxnLst/>
            <a:rect l="l" t="t" r="r" b="b"/>
            <a:pathLst>
              <a:path w="246379" h="157480">
                <a:moveTo>
                  <a:pt x="246367" y="0"/>
                </a:moveTo>
                <a:lnTo>
                  <a:pt x="74396" y="28130"/>
                </a:lnTo>
                <a:lnTo>
                  <a:pt x="0" y="156997"/>
                </a:lnTo>
                <a:lnTo>
                  <a:pt x="171970" y="128854"/>
                </a:lnTo>
                <a:lnTo>
                  <a:pt x="246367" y="0"/>
                </a:lnTo>
                <a:close/>
              </a:path>
            </a:pathLst>
          </a:custGeom>
          <a:solidFill>
            <a:srgbClr val="FFCD1B"/>
          </a:solidFill>
        </p:spPr>
        <p:txBody>
          <a:bodyPr wrap="square" lIns="0" tIns="0" rIns="0" bIns="0" rtlCol="0"/>
          <a:lstStyle/>
          <a:p>
            <a:endParaRPr/>
          </a:p>
        </p:txBody>
      </p:sp>
      <p:sp>
        <p:nvSpPr>
          <p:cNvPr id="38" name="bk object 38"/>
          <p:cNvSpPr/>
          <p:nvPr/>
        </p:nvSpPr>
        <p:spPr>
          <a:xfrm>
            <a:off x="4030941" y="2673693"/>
            <a:ext cx="136525" cy="292100"/>
          </a:xfrm>
          <a:custGeom>
            <a:avLst/>
            <a:gdLst/>
            <a:ahLst/>
            <a:cxnLst/>
            <a:rect l="l" t="t" r="r" b="b"/>
            <a:pathLst>
              <a:path w="136525" h="292100">
                <a:moveTo>
                  <a:pt x="74422" y="0"/>
                </a:moveTo>
                <a:lnTo>
                  <a:pt x="0" y="128854"/>
                </a:lnTo>
                <a:lnTo>
                  <a:pt x="61633" y="291858"/>
                </a:lnTo>
                <a:lnTo>
                  <a:pt x="136055" y="163017"/>
                </a:lnTo>
                <a:lnTo>
                  <a:pt x="74422" y="0"/>
                </a:lnTo>
                <a:close/>
              </a:path>
            </a:pathLst>
          </a:custGeom>
          <a:solidFill>
            <a:srgbClr val="F9B233"/>
          </a:solidFill>
        </p:spPr>
        <p:txBody>
          <a:bodyPr wrap="square" lIns="0" tIns="0" rIns="0" bIns="0" rtlCol="0"/>
          <a:lstStyle/>
          <a:p>
            <a:endParaRPr/>
          </a:p>
        </p:txBody>
      </p:sp>
      <p:sp>
        <p:nvSpPr>
          <p:cNvPr id="39" name="bk object 39"/>
          <p:cNvSpPr/>
          <p:nvPr/>
        </p:nvSpPr>
        <p:spPr>
          <a:xfrm>
            <a:off x="4022852" y="2971584"/>
            <a:ext cx="246379" cy="157480"/>
          </a:xfrm>
          <a:custGeom>
            <a:avLst/>
            <a:gdLst/>
            <a:ahLst/>
            <a:cxnLst/>
            <a:rect l="l" t="t" r="r" b="b"/>
            <a:pathLst>
              <a:path w="246379" h="157480">
                <a:moveTo>
                  <a:pt x="246354" y="0"/>
                </a:moveTo>
                <a:lnTo>
                  <a:pt x="74396" y="28130"/>
                </a:lnTo>
                <a:lnTo>
                  <a:pt x="0" y="156997"/>
                </a:lnTo>
                <a:lnTo>
                  <a:pt x="171983" y="128854"/>
                </a:lnTo>
                <a:lnTo>
                  <a:pt x="246354" y="0"/>
                </a:lnTo>
                <a:close/>
              </a:path>
            </a:pathLst>
          </a:custGeom>
          <a:solidFill>
            <a:srgbClr val="F9B233"/>
          </a:solidFill>
        </p:spPr>
        <p:txBody>
          <a:bodyPr wrap="square" lIns="0" tIns="0" rIns="0" bIns="0" rtlCol="0"/>
          <a:lstStyle/>
          <a:p>
            <a:endParaRPr/>
          </a:p>
        </p:txBody>
      </p:sp>
      <p:sp>
        <p:nvSpPr>
          <p:cNvPr id="40" name="bk object 40"/>
          <p:cNvSpPr/>
          <p:nvPr/>
        </p:nvSpPr>
        <p:spPr>
          <a:xfrm>
            <a:off x="3942892" y="2826131"/>
            <a:ext cx="136525" cy="292100"/>
          </a:xfrm>
          <a:custGeom>
            <a:avLst/>
            <a:gdLst/>
            <a:ahLst/>
            <a:cxnLst/>
            <a:rect l="l" t="t" r="r" b="b"/>
            <a:pathLst>
              <a:path w="136525" h="292100">
                <a:moveTo>
                  <a:pt x="74422" y="0"/>
                </a:moveTo>
                <a:lnTo>
                  <a:pt x="0" y="128866"/>
                </a:lnTo>
                <a:lnTo>
                  <a:pt x="61633" y="291884"/>
                </a:lnTo>
                <a:lnTo>
                  <a:pt x="136080" y="163029"/>
                </a:lnTo>
                <a:lnTo>
                  <a:pt x="74422" y="0"/>
                </a:lnTo>
                <a:close/>
              </a:path>
            </a:pathLst>
          </a:custGeom>
          <a:solidFill>
            <a:srgbClr val="FFCD1B"/>
          </a:solidFill>
        </p:spPr>
        <p:txBody>
          <a:bodyPr wrap="square" lIns="0" tIns="0" rIns="0" bIns="0" rtlCol="0"/>
          <a:lstStyle/>
          <a:p>
            <a:endParaRPr/>
          </a:p>
        </p:txBody>
      </p:sp>
      <p:sp>
        <p:nvSpPr>
          <p:cNvPr id="41" name="bk object 41"/>
          <p:cNvSpPr/>
          <p:nvPr/>
        </p:nvSpPr>
        <p:spPr>
          <a:xfrm>
            <a:off x="3935806" y="3122358"/>
            <a:ext cx="246379" cy="157480"/>
          </a:xfrm>
          <a:custGeom>
            <a:avLst/>
            <a:gdLst/>
            <a:ahLst/>
            <a:cxnLst/>
            <a:rect l="l" t="t" r="r" b="b"/>
            <a:pathLst>
              <a:path w="246379" h="157479">
                <a:moveTo>
                  <a:pt x="246367" y="0"/>
                </a:moveTo>
                <a:lnTo>
                  <a:pt x="74396" y="28130"/>
                </a:lnTo>
                <a:lnTo>
                  <a:pt x="0" y="156997"/>
                </a:lnTo>
                <a:lnTo>
                  <a:pt x="171970" y="128854"/>
                </a:lnTo>
                <a:lnTo>
                  <a:pt x="246367" y="0"/>
                </a:lnTo>
                <a:close/>
              </a:path>
            </a:pathLst>
          </a:custGeom>
          <a:solidFill>
            <a:srgbClr val="FFCD1B"/>
          </a:solidFill>
        </p:spPr>
        <p:txBody>
          <a:bodyPr wrap="square" lIns="0" tIns="0" rIns="0" bIns="0" rtlCol="0"/>
          <a:lstStyle/>
          <a:p>
            <a:endParaRPr/>
          </a:p>
        </p:txBody>
      </p:sp>
      <p:sp>
        <p:nvSpPr>
          <p:cNvPr id="42" name="bk object 42"/>
          <p:cNvSpPr/>
          <p:nvPr/>
        </p:nvSpPr>
        <p:spPr>
          <a:xfrm>
            <a:off x="3756012" y="2488730"/>
            <a:ext cx="160655" cy="309245"/>
          </a:xfrm>
          <a:custGeom>
            <a:avLst/>
            <a:gdLst/>
            <a:ahLst/>
            <a:cxnLst/>
            <a:rect l="l" t="t" r="r" b="b"/>
            <a:pathLst>
              <a:path w="160654" h="309244">
                <a:moveTo>
                  <a:pt x="160299" y="0"/>
                </a:moveTo>
                <a:lnTo>
                  <a:pt x="0" y="131152"/>
                </a:lnTo>
                <a:lnTo>
                  <a:pt x="0" y="308622"/>
                </a:lnTo>
                <a:lnTo>
                  <a:pt x="160299" y="177469"/>
                </a:lnTo>
                <a:lnTo>
                  <a:pt x="160299" y="0"/>
                </a:lnTo>
                <a:close/>
              </a:path>
            </a:pathLst>
          </a:custGeom>
          <a:solidFill>
            <a:srgbClr val="F9B233"/>
          </a:solidFill>
        </p:spPr>
        <p:txBody>
          <a:bodyPr wrap="square" lIns="0" tIns="0" rIns="0" bIns="0" rtlCol="0"/>
          <a:lstStyle/>
          <a:p>
            <a:endParaRPr/>
          </a:p>
        </p:txBody>
      </p:sp>
      <p:sp>
        <p:nvSpPr>
          <p:cNvPr id="43" name="bk object 43"/>
          <p:cNvSpPr/>
          <p:nvPr/>
        </p:nvSpPr>
        <p:spPr>
          <a:xfrm>
            <a:off x="3756012" y="2693416"/>
            <a:ext cx="160655" cy="309245"/>
          </a:xfrm>
          <a:custGeom>
            <a:avLst/>
            <a:gdLst/>
            <a:ahLst/>
            <a:cxnLst/>
            <a:rect l="l" t="t" r="r" b="b"/>
            <a:pathLst>
              <a:path w="160654" h="309244">
                <a:moveTo>
                  <a:pt x="160299" y="0"/>
                </a:moveTo>
                <a:lnTo>
                  <a:pt x="0" y="131178"/>
                </a:lnTo>
                <a:lnTo>
                  <a:pt x="0" y="308648"/>
                </a:lnTo>
                <a:lnTo>
                  <a:pt x="160299" y="177482"/>
                </a:lnTo>
                <a:lnTo>
                  <a:pt x="160299" y="0"/>
                </a:lnTo>
                <a:close/>
              </a:path>
            </a:pathLst>
          </a:custGeom>
          <a:solidFill>
            <a:srgbClr val="FFCD1B"/>
          </a:solidFill>
        </p:spPr>
        <p:txBody>
          <a:bodyPr wrap="square" lIns="0" tIns="0" rIns="0" bIns="0" rtlCol="0"/>
          <a:lstStyle/>
          <a:p>
            <a:endParaRPr/>
          </a:p>
        </p:txBody>
      </p:sp>
      <p:sp>
        <p:nvSpPr>
          <p:cNvPr id="44" name="bk object 44"/>
          <p:cNvSpPr/>
          <p:nvPr/>
        </p:nvSpPr>
        <p:spPr>
          <a:xfrm>
            <a:off x="3756012" y="2895905"/>
            <a:ext cx="160655" cy="309245"/>
          </a:xfrm>
          <a:custGeom>
            <a:avLst/>
            <a:gdLst/>
            <a:ahLst/>
            <a:cxnLst/>
            <a:rect l="l" t="t" r="r" b="b"/>
            <a:pathLst>
              <a:path w="160654" h="309244">
                <a:moveTo>
                  <a:pt x="160299" y="0"/>
                </a:moveTo>
                <a:lnTo>
                  <a:pt x="0" y="131152"/>
                </a:lnTo>
                <a:lnTo>
                  <a:pt x="0" y="308622"/>
                </a:lnTo>
                <a:lnTo>
                  <a:pt x="160299" y="177469"/>
                </a:lnTo>
                <a:lnTo>
                  <a:pt x="160299" y="0"/>
                </a:lnTo>
                <a:close/>
              </a:path>
            </a:pathLst>
          </a:custGeom>
          <a:solidFill>
            <a:srgbClr val="F9B233"/>
          </a:solidFill>
        </p:spPr>
        <p:txBody>
          <a:bodyPr wrap="square" lIns="0" tIns="0" rIns="0" bIns="0" rtlCol="0"/>
          <a:lstStyle/>
          <a:p>
            <a:endParaRPr/>
          </a:p>
        </p:txBody>
      </p:sp>
      <p:sp>
        <p:nvSpPr>
          <p:cNvPr id="45" name="bk object 45"/>
          <p:cNvSpPr/>
          <p:nvPr/>
        </p:nvSpPr>
        <p:spPr>
          <a:xfrm>
            <a:off x="3756012" y="3100426"/>
            <a:ext cx="160655" cy="309245"/>
          </a:xfrm>
          <a:custGeom>
            <a:avLst/>
            <a:gdLst/>
            <a:ahLst/>
            <a:cxnLst/>
            <a:rect l="l" t="t" r="r" b="b"/>
            <a:pathLst>
              <a:path w="160654" h="309245">
                <a:moveTo>
                  <a:pt x="160299" y="0"/>
                </a:moveTo>
                <a:lnTo>
                  <a:pt x="0" y="131152"/>
                </a:lnTo>
                <a:lnTo>
                  <a:pt x="0" y="308622"/>
                </a:lnTo>
                <a:lnTo>
                  <a:pt x="160299" y="177431"/>
                </a:lnTo>
                <a:lnTo>
                  <a:pt x="160299" y="0"/>
                </a:lnTo>
                <a:close/>
              </a:path>
            </a:pathLst>
          </a:custGeom>
          <a:solidFill>
            <a:srgbClr val="FFCD1B"/>
          </a:solidFill>
        </p:spPr>
        <p:txBody>
          <a:bodyPr wrap="square" lIns="0" tIns="0" rIns="0" bIns="0" rtlCol="0"/>
          <a:lstStyle/>
          <a:p>
            <a:endParaRPr/>
          </a:p>
        </p:txBody>
      </p:sp>
      <p:sp>
        <p:nvSpPr>
          <p:cNvPr id="46" name="bk object 46"/>
          <p:cNvSpPr/>
          <p:nvPr/>
        </p:nvSpPr>
        <p:spPr>
          <a:xfrm>
            <a:off x="3937431" y="2995815"/>
            <a:ext cx="54610" cy="238760"/>
          </a:xfrm>
          <a:custGeom>
            <a:avLst/>
            <a:gdLst/>
            <a:ahLst/>
            <a:cxnLst/>
            <a:rect l="l" t="t" r="r" b="b"/>
            <a:pathLst>
              <a:path w="54610" h="238760">
                <a:moveTo>
                  <a:pt x="0" y="0"/>
                </a:moveTo>
                <a:lnTo>
                  <a:pt x="0" y="238455"/>
                </a:lnTo>
                <a:lnTo>
                  <a:pt x="54495" y="144094"/>
                </a:lnTo>
                <a:lnTo>
                  <a:pt x="0" y="0"/>
                </a:lnTo>
                <a:close/>
              </a:path>
            </a:pathLst>
          </a:custGeom>
          <a:solidFill>
            <a:srgbClr val="F9B233"/>
          </a:solidFill>
        </p:spPr>
        <p:txBody>
          <a:bodyPr wrap="square" lIns="0" tIns="0" rIns="0" bIns="0" rtlCol="0"/>
          <a:lstStyle/>
          <a:p>
            <a:endParaRPr/>
          </a:p>
        </p:txBody>
      </p:sp>
      <p:sp>
        <p:nvSpPr>
          <p:cNvPr id="47" name="bk object 47"/>
          <p:cNvSpPr/>
          <p:nvPr/>
        </p:nvSpPr>
        <p:spPr>
          <a:xfrm>
            <a:off x="3756012" y="3305289"/>
            <a:ext cx="160655" cy="309245"/>
          </a:xfrm>
          <a:custGeom>
            <a:avLst/>
            <a:gdLst/>
            <a:ahLst/>
            <a:cxnLst/>
            <a:rect l="l" t="t" r="r" b="b"/>
            <a:pathLst>
              <a:path w="160654" h="309245">
                <a:moveTo>
                  <a:pt x="160299" y="0"/>
                </a:moveTo>
                <a:lnTo>
                  <a:pt x="0" y="131190"/>
                </a:lnTo>
                <a:lnTo>
                  <a:pt x="0" y="308660"/>
                </a:lnTo>
                <a:lnTo>
                  <a:pt x="160299" y="177533"/>
                </a:lnTo>
                <a:lnTo>
                  <a:pt x="160299" y="0"/>
                </a:lnTo>
                <a:close/>
              </a:path>
            </a:pathLst>
          </a:custGeom>
          <a:solidFill>
            <a:srgbClr val="F9B233"/>
          </a:solidFill>
        </p:spPr>
        <p:txBody>
          <a:bodyPr wrap="square" lIns="0" tIns="0" rIns="0" bIns="0" rtlCol="0"/>
          <a:lstStyle/>
          <a:p>
            <a:endParaRPr/>
          </a:p>
        </p:txBody>
      </p:sp>
      <p:sp>
        <p:nvSpPr>
          <p:cNvPr id="48" name="bk object 48"/>
          <p:cNvSpPr/>
          <p:nvPr/>
        </p:nvSpPr>
        <p:spPr>
          <a:xfrm>
            <a:off x="3752481" y="3711143"/>
            <a:ext cx="818515" cy="697230"/>
          </a:xfrm>
          <a:custGeom>
            <a:avLst/>
            <a:gdLst/>
            <a:ahLst/>
            <a:cxnLst/>
            <a:rect l="l" t="t" r="r" b="b"/>
            <a:pathLst>
              <a:path w="818514" h="697229">
                <a:moveTo>
                  <a:pt x="817981" y="0"/>
                </a:moveTo>
                <a:lnTo>
                  <a:pt x="385952" y="0"/>
                </a:lnTo>
                <a:lnTo>
                  <a:pt x="347332" y="5098"/>
                </a:lnTo>
                <a:lnTo>
                  <a:pt x="311702" y="19708"/>
                </a:lnTo>
                <a:lnTo>
                  <a:pt x="280882" y="42803"/>
                </a:lnTo>
                <a:lnTo>
                  <a:pt x="256692" y="73355"/>
                </a:lnTo>
                <a:lnTo>
                  <a:pt x="0" y="501802"/>
                </a:lnTo>
                <a:lnTo>
                  <a:pt x="0" y="696772"/>
                </a:lnTo>
                <a:lnTo>
                  <a:pt x="392379" y="122593"/>
                </a:lnTo>
                <a:lnTo>
                  <a:pt x="704621" y="122593"/>
                </a:lnTo>
                <a:lnTo>
                  <a:pt x="817981" y="0"/>
                </a:lnTo>
                <a:close/>
              </a:path>
            </a:pathLst>
          </a:custGeom>
          <a:solidFill>
            <a:srgbClr val="7E5025"/>
          </a:solidFill>
        </p:spPr>
        <p:txBody>
          <a:bodyPr wrap="square" lIns="0" tIns="0" rIns="0" bIns="0" rtlCol="0"/>
          <a:lstStyle/>
          <a:p>
            <a:endParaRPr/>
          </a:p>
        </p:txBody>
      </p:sp>
      <p:sp>
        <p:nvSpPr>
          <p:cNvPr id="49" name="bk object 49"/>
          <p:cNvSpPr/>
          <p:nvPr/>
        </p:nvSpPr>
        <p:spPr>
          <a:xfrm>
            <a:off x="3752494" y="3591026"/>
            <a:ext cx="929005" cy="594995"/>
          </a:xfrm>
          <a:custGeom>
            <a:avLst/>
            <a:gdLst/>
            <a:ahLst/>
            <a:cxnLst/>
            <a:rect l="l" t="t" r="r" b="b"/>
            <a:pathLst>
              <a:path w="929004" h="594995">
                <a:moveTo>
                  <a:pt x="928827" y="0"/>
                </a:moveTo>
                <a:lnTo>
                  <a:pt x="326555" y="0"/>
                </a:lnTo>
                <a:lnTo>
                  <a:pt x="287262" y="5228"/>
                </a:lnTo>
                <a:lnTo>
                  <a:pt x="251193" y="20194"/>
                </a:lnTo>
                <a:lnTo>
                  <a:pt x="220191" y="43821"/>
                </a:lnTo>
                <a:lnTo>
                  <a:pt x="196100" y="75031"/>
                </a:lnTo>
                <a:lnTo>
                  <a:pt x="0" y="414540"/>
                </a:lnTo>
                <a:lnTo>
                  <a:pt x="0" y="594537"/>
                </a:lnTo>
                <a:lnTo>
                  <a:pt x="237553" y="198094"/>
                </a:lnTo>
                <a:lnTo>
                  <a:pt x="244589" y="186232"/>
                </a:lnTo>
                <a:lnTo>
                  <a:pt x="271049" y="152852"/>
                </a:lnTo>
                <a:lnTo>
                  <a:pt x="304746" y="127609"/>
                </a:lnTo>
                <a:lnTo>
                  <a:pt x="343705" y="111634"/>
                </a:lnTo>
                <a:lnTo>
                  <a:pt x="385953" y="106057"/>
                </a:lnTo>
                <a:lnTo>
                  <a:pt x="830973" y="106057"/>
                </a:lnTo>
                <a:lnTo>
                  <a:pt x="928827" y="0"/>
                </a:lnTo>
                <a:close/>
              </a:path>
            </a:pathLst>
          </a:custGeom>
          <a:solidFill>
            <a:srgbClr val="975F20"/>
          </a:solidFill>
        </p:spPr>
        <p:txBody>
          <a:bodyPr wrap="square" lIns="0" tIns="0" rIns="0" bIns="0" rtlCol="0"/>
          <a:lstStyle/>
          <a:p>
            <a:endParaRPr/>
          </a:p>
        </p:txBody>
      </p:sp>
      <p:sp>
        <p:nvSpPr>
          <p:cNvPr id="50" name="bk object 50"/>
          <p:cNvSpPr/>
          <p:nvPr/>
        </p:nvSpPr>
        <p:spPr>
          <a:xfrm>
            <a:off x="3752506" y="3470630"/>
            <a:ext cx="1040765" cy="507365"/>
          </a:xfrm>
          <a:custGeom>
            <a:avLst/>
            <a:gdLst/>
            <a:ahLst/>
            <a:cxnLst/>
            <a:rect l="l" t="t" r="r" b="b"/>
            <a:pathLst>
              <a:path w="1040764" h="507364">
                <a:moveTo>
                  <a:pt x="1040155" y="0"/>
                </a:moveTo>
                <a:lnTo>
                  <a:pt x="266090" y="0"/>
                </a:lnTo>
                <a:lnTo>
                  <a:pt x="226595" y="5307"/>
                </a:lnTo>
                <a:lnTo>
                  <a:pt x="190350" y="20513"/>
                </a:lnTo>
                <a:lnTo>
                  <a:pt x="159187" y="44544"/>
                </a:lnTo>
                <a:lnTo>
                  <a:pt x="134937" y="76327"/>
                </a:lnTo>
                <a:lnTo>
                  <a:pt x="0" y="314363"/>
                </a:lnTo>
                <a:lnTo>
                  <a:pt x="0" y="506831"/>
                </a:lnTo>
                <a:lnTo>
                  <a:pt x="181406" y="193040"/>
                </a:lnTo>
                <a:lnTo>
                  <a:pt x="183781" y="188620"/>
                </a:lnTo>
                <a:lnTo>
                  <a:pt x="210192" y="154351"/>
                </a:lnTo>
                <a:lnTo>
                  <a:pt x="244133" y="128441"/>
                </a:lnTo>
                <a:lnTo>
                  <a:pt x="283592" y="112046"/>
                </a:lnTo>
                <a:lnTo>
                  <a:pt x="326555" y="106324"/>
                </a:lnTo>
                <a:lnTo>
                  <a:pt x="941768" y="106324"/>
                </a:lnTo>
                <a:lnTo>
                  <a:pt x="1040155" y="0"/>
                </a:lnTo>
                <a:close/>
              </a:path>
            </a:pathLst>
          </a:custGeom>
          <a:solidFill>
            <a:srgbClr val="BC751D"/>
          </a:solidFill>
        </p:spPr>
        <p:txBody>
          <a:bodyPr wrap="square" lIns="0" tIns="0" rIns="0" bIns="0" rtlCol="0"/>
          <a:lstStyle/>
          <a:p>
            <a:endParaRPr/>
          </a:p>
        </p:txBody>
      </p:sp>
      <p:sp>
        <p:nvSpPr>
          <p:cNvPr id="51" name="bk object 51"/>
          <p:cNvSpPr/>
          <p:nvPr/>
        </p:nvSpPr>
        <p:spPr>
          <a:xfrm>
            <a:off x="3756012" y="3554489"/>
            <a:ext cx="107314" cy="189230"/>
          </a:xfrm>
          <a:custGeom>
            <a:avLst/>
            <a:gdLst/>
            <a:ahLst/>
            <a:cxnLst/>
            <a:rect l="l" t="t" r="r" b="b"/>
            <a:pathLst>
              <a:path w="107314" h="189229">
                <a:moveTo>
                  <a:pt x="106984" y="0"/>
                </a:moveTo>
                <a:lnTo>
                  <a:pt x="0" y="87528"/>
                </a:lnTo>
                <a:lnTo>
                  <a:pt x="0" y="188645"/>
                </a:lnTo>
                <a:lnTo>
                  <a:pt x="106984" y="0"/>
                </a:lnTo>
                <a:close/>
              </a:path>
            </a:pathLst>
          </a:custGeom>
          <a:solidFill>
            <a:srgbClr val="FFCD1B"/>
          </a:solidFill>
        </p:spPr>
        <p:txBody>
          <a:bodyPr wrap="square" lIns="0" tIns="0" rIns="0" bIns="0" rtlCol="0"/>
          <a:lstStyle/>
          <a:p>
            <a:endParaRPr/>
          </a:p>
        </p:txBody>
      </p:sp>
      <p:sp>
        <p:nvSpPr>
          <p:cNvPr id="52" name="bk object 52"/>
          <p:cNvSpPr/>
          <p:nvPr/>
        </p:nvSpPr>
        <p:spPr>
          <a:xfrm>
            <a:off x="3934243" y="3274657"/>
            <a:ext cx="264464" cy="205371"/>
          </a:xfrm>
          <a:prstGeom prst="rect">
            <a:avLst/>
          </a:prstGeom>
          <a:blipFill>
            <a:blip r:embed="rId6" cstate="print"/>
            <a:stretch>
              <a:fillRect/>
            </a:stretch>
          </a:blipFill>
        </p:spPr>
        <p:txBody>
          <a:bodyPr wrap="square" lIns="0" tIns="0" rIns="0" bIns="0" rtlCol="0"/>
          <a:lstStyle/>
          <a:p>
            <a:endParaRPr/>
          </a:p>
        </p:txBody>
      </p:sp>
      <p:sp>
        <p:nvSpPr>
          <p:cNvPr id="53" name="bk object 53"/>
          <p:cNvSpPr/>
          <p:nvPr/>
        </p:nvSpPr>
        <p:spPr>
          <a:xfrm>
            <a:off x="7011834" y="3470618"/>
            <a:ext cx="351790" cy="363220"/>
          </a:xfrm>
          <a:custGeom>
            <a:avLst/>
            <a:gdLst/>
            <a:ahLst/>
            <a:cxnLst/>
            <a:rect l="l" t="t" r="r" b="b"/>
            <a:pathLst>
              <a:path w="351790" h="363220">
                <a:moveTo>
                  <a:pt x="72605" y="0"/>
                </a:moveTo>
                <a:lnTo>
                  <a:pt x="0" y="0"/>
                </a:lnTo>
                <a:lnTo>
                  <a:pt x="0" y="363118"/>
                </a:lnTo>
                <a:lnTo>
                  <a:pt x="72605" y="363118"/>
                </a:lnTo>
                <a:lnTo>
                  <a:pt x="72605" y="118287"/>
                </a:lnTo>
                <a:lnTo>
                  <a:pt x="142138" y="118287"/>
                </a:lnTo>
                <a:lnTo>
                  <a:pt x="72605" y="0"/>
                </a:lnTo>
                <a:close/>
              </a:path>
              <a:path w="351790" h="363220">
                <a:moveTo>
                  <a:pt x="351421" y="118287"/>
                </a:moveTo>
                <a:lnTo>
                  <a:pt x="278803" y="118287"/>
                </a:lnTo>
                <a:lnTo>
                  <a:pt x="278803" y="363118"/>
                </a:lnTo>
                <a:lnTo>
                  <a:pt x="351421" y="363118"/>
                </a:lnTo>
                <a:lnTo>
                  <a:pt x="351421" y="118287"/>
                </a:lnTo>
                <a:close/>
              </a:path>
              <a:path w="351790" h="363220">
                <a:moveTo>
                  <a:pt x="142138" y="118287"/>
                </a:moveTo>
                <a:lnTo>
                  <a:pt x="72605" y="118287"/>
                </a:lnTo>
                <a:lnTo>
                  <a:pt x="146392" y="257809"/>
                </a:lnTo>
                <a:lnTo>
                  <a:pt x="207073" y="257809"/>
                </a:lnTo>
                <a:lnTo>
                  <a:pt x="249212" y="175844"/>
                </a:lnTo>
                <a:lnTo>
                  <a:pt x="175971" y="175844"/>
                </a:lnTo>
                <a:lnTo>
                  <a:pt x="142138" y="118287"/>
                </a:lnTo>
                <a:close/>
              </a:path>
              <a:path w="351790" h="363220">
                <a:moveTo>
                  <a:pt x="351421" y="0"/>
                </a:moveTo>
                <a:lnTo>
                  <a:pt x="281393" y="0"/>
                </a:lnTo>
                <a:lnTo>
                  <a:pt x="175971" y="175844"/>
                </a:lnTo>
                <a:lnTo>
                  <a:pt x="249212" y="175844"/>
                </a:lnTo>
                <a:lnTo>
                  <a:pt x="278803" y="118287"/>
                </a:lnTo>
                <a:lnTo>
                  <a:pt x="351421" y="118287"/>
                </a:lnTo>
                <a:lnTo>
                  <a:pt x="351421" y="0"/>
                </a:lnTo>
                <a:close/>
              </a:path>
            </a:pathLst>
          </a:custGeom>
          <a:solidFill>
            <a:srgbClr val="FFFFFF"/>
          </a:solidFill>
        </p:spPr>
        <p:txBody>
          <a:bodyPr wrap="square" lIns="0" tIns="0" rIns="0" bIns="0" rtlCol="0"/>
          <a:lstStyle/>
          <a:p>
            <a:endParaRPr/>
          </a:p>
        </p:txBody>
      </p:sp>
      <p:sp>
        <p:nvSpPr>
          <p:cNvPr id="54" name="bk object 54"/>
          <p:cNvSpPr/>
          <p:nvPr/>
        </p:nvSpPr>
        <p:spPr>
          <a:xfrm>
            <a:off x="6111017" y="3542906"/>
            <a:ext cx="0" cy="290830"/>
          </a:xfrm>
          <a:custGeom>
            <a:avLst/>
            <a:gdLst/>
            <a:ahLst/>
            <a:cxnLst/>
            <a:rect l="l" t="t" r="r" b="b"/>
            <a:pathLst>
              <a:path h="290829">
                <a:moveTo>
                  <a:pt x="0" y="0"/>
                </a:moveTo>
                <a:lnTo>
                  <a:pt x="0" y="290829"/>
                </a:lnTo>
              </a:path>
            </a:pathLst>
          </a:custGeom>
          <a:ln w="72605">
            <a:solidFill>
              <a:srgbClr val="FFFFFF"/>
            </a:solidFill>
          </a:ln>
        </p:spPr>
        <p:txBody>
          <a:bodyPr wrap="square" lIns="0" tIns="0" rIns="0" bIns="0" rtlCol="0"/>
          <a:lstStyle/>
          <a:p>
            <a:endParaRPr/>
          </a:p>
        </p:txBody>
      </p:sp>
      <p:sp>
        <p:nvSpPr>
          <p:cNvPr id="55" name="bk object 55"/>
          <p:cNvSpPr/>
          <p:nvPr/>
        </p:nvSpPr>
        <p:spPr>
          <a:xfrm>
            <a:off x="6074714" y="3506711"/>
            <a:ext cx="264160" cy="0"/>
          </a:xfrm>
          <a:custGeom>
            <a:avLst/>
            <a:gdLst/>
            <a:ahLst/>
            <a:cxnLst/>
            <a:rect l="l" t="t" r="r" b="b"/>
            <a:pathLst>
              <a:path w="264160">
                <a:moveTo>
                  <a:pt x="0" y="0"/>
                </a:moveTo>
                <a:lnTo>
                  <a:pt x="263563" y="0"/>
                </a:lnTo>
              </a:path>
            </a:pathLst>
          </a:custGeom>
          <a:ln w="72390">
            <a:solidFill>
              <a:srgbClr val="FFFFFF"/>
            </a:solidFill>
          </a:ln>
        </p:spPr>
        <p:txBody>
          <a:bodyPr wrap="square" lIns="0" tIns="0" rIns="0" bIns="0" rtlCol="0"/>
          <a:lstStyle/>
          <a:p>
            <a:endParaRPr/>
          </a:p>
        </p:txBody>
      </p:sp>
      <p:sp>
        <p:nvSpPr>
          <p:cNvPr id="56" name="bk object 56"/>
          <p:cNvSpPr/>
          <p:nvPr/>
        </p:nvSpPr>
        <p:spPr>
          <a:xfrm>
            <a:off x="6302222" y="3543236"/>
            <a:ext cx="0" cy="290830"/>
          </a:xfrm>
          <a:custGeom>
            <a:avLst/>
            <a:gdLst/>
            <a:ahLst/>
            <a:cxnLst/>
            <a:rect l="l" t="t" r="r" b="b"/>
            <a:pathLst>
              <a:path h="290829">
                <a:moveTo>
                  <a:pt x="0" y="0"/>
                </a:moveTo>
                <a:lnTo>
                  <a:pt x="0" y="290499"/>
                </a:lnTo>
              </a:path>
            </a:pathLst>
          </a:custGeom>
          <a:ln w="72110">
            <a:solidFill>
              <a:srgbClr val="FFFFFF"/>
            </a:solidFill>
          </a:ln>
        </p:spPr>
        <p:txBody>
          <a:bodyPr wrap="square" lIns="0" tIns="0" rIns="0" bIns="0" rtlCol="0"/>
          <a:lstStyle/>
          <a:p>
            <a:endParaRPr/>
          </a:p>
        </p:txBody>
      </p:sp>
      <p:sp>
        <p:nvSpPr>
          <p:cNvPr id="57" name="bk object 57"/>
          <p:cNvSpPr/>
          <p:nvPr/>
        </p:nvSpPr>
        <p:spPr>
          <a:xfrm>
            <a:off x="5756605" y="3470605"/>
            <a:ext cx="264160" cy="363220"/>
          </a:xfrm>
          <a:custGeom>
            <a:avLst/>
            <a:gdLst/>
            <a:ahLst/>
            <a:cxnLst/>
            <a:rect l="l" t="t" r="r" b="b"/>
            <a:pathLst>
              <a:path w="264160" h="363220">
                <a:moveTo>
                  <a:pt x="227749" y="0"/>
                </a:moveTo>
                <a:lnTo>
                  <a:pt x="35775" y="0"/>
                </a:lnTo>
                <a:lnTo>
                  <a:pt x="0" y="36855"/>
                </a:lnTo>
                <a:lnTo>
                  <a:pt x="0" y="327355"/>
                </a:lnTo>
                <a:lnTo>
                  <a:pt x="35775" y="363118"/>
                </a:lnTo>
                <a:lnTo>
                  <a:pt x="227749" y="363118"/>
                </a:lnTo>
                <a:lnTo>
                  <a:pt x="263550" y="327355"/>
                </a:lnTo>
                <a:lnTo>
                  <a:pt x="263550" y="290499"/>
                </a:lnTo>
                <a:lnTo>
                  <a:pt x="72605" y="290499"/>
                </a:lnTo>
                <a:lnTo>
                  <a:pt x="72605" y="72644"/>
                </a:lnTo>
                <a:lnTo>
                  <a:pt x="263550" y="72644"/>
                </a:lnTo>
                <a:lnTo>
                  <a:pt x="263550" y="36855"/>
                </a:lnTo>
                <a:lnTo>
                  <a:pt x="227749" y="0"/>
                </a:lnTo>
                <a:close/>
              </a:path>
              <a:path w="264160" h="363220">
                <a:moveTo>
                  <a:pt x="263550" y="72644"/>
                </a:moveTo>
                <a:lnTo>
                  <a:pt x="191452" y="72644"/>
                </a:lnTo>
                <a:lnTo>
                  <a:pt x="191452" y="290499"/>
                </a:lnTo>
                <a:lnTo>
                  <a:pt x="263550" y="290499"/>
                </a:lnTo>
                <a:lnTo>
                  <a:pt x="263550" y="72644"/>
                </a:lnTo>
                <a:close/>
              </a:path>
            </a:pathLst>
          </a:custGeom>
          <a:solidFill>
            <a:srgbClr val="FFFFFF"/>
          </a:solidFill>
        </p:spPr>
        <p:txBody>
          <a:bodyPr wrap="square" lIns="0" tIns="0" rIns="0" bIns="0" rtlCol="0"/>
          <a:lstStyle/>
          <a:p>
            <a:endParaRPr/>
          </a:p>
        </p:txBody>
      </p:sp>
      <p:sp>
        <p:nvSpPr>
          <p:cNvPr id="58" name="bk object 58"/>
          <p:cNvSpPr/>
          <p:nvPr/>
        </p:nvSpPr>
        <p:spPr>
          <a:xfrm>
            <a:off x="5455704" y="3470605"/>
            <a:ext cx="254635" cy="363220"/>
          </a:xfrm>
          <a:custGeom>
            <a:avLst/>
            <a:gdLst/>
            <a:ahLst/>
            <a:cxnLst/>
            <a:rect l="l" t="t" r="r" b="b"/>
            <a:pathLst>
              <a:path w="254635" h="363220">
                <a:moveTo>
                  <a:pt x="218287" y="0"/>
                </a:moveTo>
                <a:lnTo>
                  <a:pt x="0" y="0"/>
                </a:lnTo>
                <a:lnTo>
                  <a:pt x="0" y="363118"/>
                </a:lnTo>
                <a:lnTo>
                  <a:pt x="72605" y="363118"/>
                </a:lnTo>
                <a:lnTo>
                  <a:pt x="72605" y="254723"/>
                </a:lnTo>
                <a:lnTo>
                  <a:pt x="218287" y="254723"/>
                </a:lnTo>
                <a:lnTo>
                  <a:pt x="254076" y="218401"/>
                </a:lnTo>
                <a:lnTo>
                  <a:pt x="254076" y="182105"/>
                </a:lnTo>
                <a:lnTo>
                  <a:pt x="72605" y="182105"/>
                </a:lnTo>
                <a:lnTo>
                  <a:pt x="72605" y="72644"/>
                </a:lnTo>
                <a:lnTo>
                  <a:pt x="254076" y="72644"/>
                </a:lnTo>
                <a:lnTo>
                  <a:pt x="254076" y="36855"/>
                </a:lnTo>
                <a:lnTo>
                  <a:pt x="218287" y="0"/>
                </a:lnTo>
                <a:close/>
              </a:path>
              <a:path w="254635" h="363220">
                <a:moveTo>
                  <a:pt x="254076" y="72644"/>
                </a:moveTo>
                <a:lnTo>
                  <a:pt x="181965" y="72644"/>
                </a:lnTo>
                <a:lnTo>
                  <a:pt x="181965" y="182105"/>
                </a:lnTo>
                <a:lnTo>
                  <a:pt x="254076" y="182105"/>
                </a:lnTo>
                <a:lnTo>
                  <a:pt x="254076" y="72644"/>
                </a:lnTo>
                <a:close/>
              </a:path>
            </a:pathLst>
          </a:custGeom>
          <a:solidFill>
            <a:srgbClr val="FFFFFF"/>
          </a:solidFill>
        </p:spPr>
        <p:txBody>
          <a:bodyPr wrap="square" lIns="0" tIns="0" rIns="0" bIns="0" rtlCol="0"/>
          <a:lstStyle/>
          <a:p>
            <a:endParaRPr/>
          </a:p>
        </p:txBody>
      </p:sp>
      <p:sp>
        <p:nvSpPr>
          <p:cNvPr id="59" name="bk object 59"/>
          <p:cNvSpPr/>
          <p:nvPr/>
        </p:nvSpPr>
        <p:spPr>
          <a:xfrm>
            <a:off x="5215731" y="3542906"/>
            <a:ext cx="0" cy="290830"/>
          </a:xfrm>
          <a:custGeom>
            <a:avLst/>
            <a:gdLst/>
            <a:ahLst/>
            <a:cxnLst/>
            <a:rect l="l" t="t" r="r" b="b"/>
            <a:pathLst>
              <a:path h="290829">
                <a:moveTo>
                  <a:pt x="0" y="0"/>
                </a:moveTo>
                <a:lnTo>
                  <a:pt x="0" y="290829"/>
                </a:lnTo>
              </a:path>
            </a:pathLst>
          </a:custGeom>
          <a:ln w="72605">
            <a:solidFill>
              <a:srgbClr val="FFFFFF"/>
            </a:solidFill>
          </a:ln>
        </p:spPr>
        <p:txBody>
          <a:bodyPr wrap="square" lIns="0" tIns="0" rIns="0" bIns="0" rtlCol="0"/>
          <a:lstStyle/>
          <a:p>
            <a:endParaRPr/>
          </a:p>
        </p:txBody>
      </p:sp>
      <p:sp>
        <p:nvSpPr>
          <p:cNvPr id="60" name="bk object 60"/>
          <p:cNvSpPr/>
          <p:nvPr/>
        </p:nvSpPr>
        <p:spPr>
          <a:xfrm>
            <a:off x="5179428" y="3506711"/>
            <a:ext cx="240665" cy="0"/>
          </a:xfrm>
          <a:custGeom>
            <a:avLst/>
            <a:gdLst/>
            <a:ahLst/>
            <a:cxnLst/>
            <a:rect l="l" t="t" r="r" b="b"/>
            <a:pathLst>
              <a:path w="240664">
                <a:moveTo>
                  <a:pt x="0" y="0"/>
                </a:moveTo>
                <a:lnTo>
                  <a:pt x="240322" y="0"/>
                </a:lnTo>
              </a:path>
            </a:pathLst>
          </a:custGeom>
          <a:ln w="72390">
            <a:solidFill>
              <a:srgbClr val="FFFFFF"/>
            </a:solidFill>
          </a:ln>
        </p:spPr>
        <p:txBody>
          <a:bodyPr wrap="square" lIns="0" tIns="0" rIns="0" bIns="0" rtlCol="0"/>
          <a:lstStyle/>
          <a:p>
            <a:endParaRPr/>
          </a:p>
        </p:txBody>
      </p:sp>
      <p:sp>
        <p:nvSpPr>
          <p:cNvPr id="61" name="bk object 61"/>
          <p:cNvSpPr/>
          <p:nvPr/>
        </p:nvSpPr>
        <p:spPr>
          <a:xfrm>
            <a:off x="4861318" y="3470630"/>
            <a:ext cx="264160" cy="363220"/>
          </a:xfrm>
          <a:custGeom>
            <a:avLst/>
            <a:gdLst/>
            <a:ahLst/>
            <a:cxnLst/>
            <a:rect l="l" t="t" r="r" b="b"/>
            <a:pathLst>
              <a:path w="264160" h="363220">
                <a:moveTo>
                  <a:pt x="263550" y="0"/>
                </a:moveTo>
                <a:lnTo>
                  <a:pt x="101117" y="0"/>
                </a:lnTo>
                <a:lnTo>
                  <a:pt x="0" y="109461"/>
                </a:lnTo>
                <a:lnTo>
                  <a:pt x="0" y="363105"/>
                </a:lnTo>
                <a:lnTo>
                  <a:pt x="72605" y="363105"/>
                </a:lnTo>
                <a:lnTo>
                  <a:pt x="72605" y="254685"/>
                </a:lnTo>
                <a:lnTo>
                  <a:pt x="263550" y="254685"/>
                </a:lnTo>
                <a:lnTo>
                  <a:pt x="263550" y="182079"/>
                </a:lnTo>
                <a:lnTo>
                  <a:pt x="72605" y="182079"/>
                </a:lnTo>
                <a:lnTo>
                  <a:pt x="72605" y="145757"/>
                </a:lnTo>
                <a:lnTo>
                  <a:pt x="140207" y="72605"/>
                </a:lnTo>
                <a:lnTo>
                  <a:pt x="263550" y="72605"/>
                </a:lnTo>
                <a:lnTo>
                  <a:pt x="263550" y="0"/>
                </a:lnTo>
                <a:close/>
              </a:path>
              <a:path w="264160" h="363220">
                <a:moveTo>
                  <a:pt x="263550" y="254685"/>
                </a:moveTo>
                <a:lnTo>
                  <a:pt x="191452" y="254685"/>
                </a:lnTo>
                <a:lnTo>
                  <a:pt x="191452" y="363105"/>
                </a:lnTo>
                <a:lnTo>
                  <a:pt x="263550" y="363105"/>
                </a:lnTo>
                <a:lnTo>
                  <a:pt x="263550" y="254685"/>
                </a:lnTo>
                <a:close/>
              </a:path>
              <a:path w="264160" h="363220">
                <a:moveTo>
                  <a:pt x="263550" y="72605"/>
                </a:moveTo>
                <a:lnTo>
                  <a:pt x="191452" y="72605"/>
                </a:lnTo>
                <a:lnTo>
                  <a:pt x="191452" y="182079"/>
                </a:lnTo>
                <a:lnTo>
                  <a:pt x="263550" y="182079"/>
                </a:lnTo>
                <a:lnTo>
                  <a:pt x="263550" y="72605"/>
                </a:lnTo>
                <a:close/>
              </a:path>
            </a:pathLst>
          </a:custGeom>
          <a:solidFill>
            <a:srgbClr val="FFFFFF"/>
          </a:solidFill>
        </p:spPr>
        <p:txBody>
          <a:bodyPr wrap="square" lIns="0" tIns="0" rIns="0" bIns="0" rtlCol="0"/>
          <a:lstStyle/>
          <a:p>
            <a:endParaRPr/>
          </a:p>
        </p:txBody>
      </p:sp>
      <p:sp>
        <p:nvSpPr>
          <p:cNvPr id="62" name="bk object 62"/>
          <p:cNvSpPr/>
          <p:nvPr/>
        </p:nvSpPr>
        <p:spPr>
          <a:xfrm>
            <a:off x="7740763" y="3967759"/>
            <a:ext cx="264160" cy="363220"/>
          </a:xfrm>
          <a:custGeom>
            <a:avLst/>
            <a:gdLst/>
            <a:ahLst/>
            <a:cxnLst/>
            <a:rect l="l" t="t" r="r" b="b"/>
            <a:pathLst>
              <a:path w="264159" h="363220">
                <a:moveTo>
                  <a:pt x="72631" y="0"/>
                </a:moveTo>
                <a:lnTo>
                  <a:pt x="0" y="0"/>
                </a:lnTo>
                <a:lnTo>
                  <a:pt x="0" y="363118"/>
                </a:lnTo>
                <a:lnTo>
                  <a:pt x="227774" y="363118"/>
                </a:lnTo>
                <a:lnTo>
                  <a:pt x="263563" y="327355"/>
                </a:lnTo>
                <a:lnTo>
                  <a:pt x="263563" y="290499"/>
                </a:lnTo>
                <a:lnTo>
                  <a:pt x="72631" y="290499"/>
                </a:lnTo>
                <a:lnTo>
                  <a:pt x="72631" y="182105"/>
                </a:lnTo>
                <a:lnTo>
                  <a:pt x="263563" y="182105"/>
                </a:lnTo>
                <a:lnTo>
                  <a:pt x="263563" y="145783"/>
                </a:lnTo>
                <a:lnTo>
                  <a:pt x="227774" y="109461"/>
                </a:lnTo>
                <a:lnTo>
                  <a:pt x="72631" y="109461"/>
                </a:lnTo>
                <a:lnTo>
                  <a:pt x="72631" y="0"/>
                </a:lnTo>
                <a:close/>
              </a:path>
              <a:path w="264159" h="363220">
                <a:moveTo>
                  <a:pt x="263563" y="182105"/>
                </a:moveTo>
                <a:lnTo>
                  <a:pt x="191452" y="182105"/>
                </a:lnTo>
                <a:lnTo>
                  <a:pt x="191452" y="290499"/>
                </a:lnTo>
                <a:lnTo>
                  <a:pt x="263563" y="290499"/>
                </a:lnTo>
                <a:lnTo>
                  <a:pt x="263563" y="182105"/>
                </a:lnTo>
                <a:close/>
              </a:path>
            </a:pathLst>
          </a:custGeom>
          <a:solidFill>
            <a:srgbClr val="FFFFFF"/>
          </a:solidFill>
        </p:spPr>
        <p:txBody>
          <a:bodyPr wrap="square" lIns="0" tIns="0" rIns="0" bIns="0" rtlCol="0"/>
          <a:lstStyle/>
          <a:p>
            <a:endParaRPr/>
          </a:p>
        </p:txBody>
      </p:sp>
      <p:sp>
        <p:nvSpPr>
          <p:cNvPr id="63" name="bk object 63"/>
          <p:cNvSpPr/>
          <p:nvPr/>
        </p:nvSpPr>
        <p:spPr>
          <a:xfrm>
            <a:off x="7422654" y="3967785"/>
            <a:ext cx="264160" cy="363220"/>
          </a:xfrm>
          <a:custGeom>
            <a:avLst/>
            <a:gdLst/>
            <a:ahLst/>
            <a:cxnLst/>
            <a:rect l="l" t="t" r="r" b="b"/>
            <a:pathLst>
              <a:path w="264159" h="363220">
                <a:moveTo>
                  <a:pt x="263563" y="0"/>
                </a:moveTo>
                <a:lnTo>
                  <a:pt x="100647" y="0"/>
                </a:lnTo>
                <a:lnTo>
                  <a:pt x="0" y="108915"/>
                </a:lnTo>
                <a:lnTo>
                  <a:pt x="0" y="363105"/>
                </a:lnTo>
                <a:lnTo>
                  <a:pt x="72618" y="363105"/>
                </a:lnTo>
                <a:lnTo>
                  <a:pt x="72618" y="145249"/>
                </a:lnTo>
                <a:lnTo>
                  <a:pt x="139712" y="72605"/>
                </a:lnTo>
                <a:lnTo>
                  <a:pt x="263563" y="72605"/>
                </a:lnTo>
                <a:lnTo>
                  <a:pt x="263563" y="0"/>
                </a:lnTo>
                <a:close/>
              </a:path>
              <a:path w="264159" h="363220">
                <a:moveTo>
                  <a:pt x="263563" y="72605"/>
                </a:moveTo>
                <a:lnTo>
                  <a:pt x="191465" y="72605"/>
                </a:lnTo>
                <a:lnTo>
                  <a:pt x="191465" y="363105"/>
                </a:lnTo>
                <a:lnTo>
                  <a:pt x="263563" y="363105"/>
                </a:lnTo>
                <a:lnTo>
                  <a:pt x="263563" y="72605"/>
                </a:lnTo>
                <a:close/>
              </a:path>
            </a:pathLst>
          </a:custGeom>
          <a:solidFill>
            <a:srgbClr val="FFFFFF"/>
          </a:solidFill>
        </p:spPr>
        <p:txBody>
          <a:bodyPr wrap="square" lIns="0" tIns="0" rIns="0" bIns="0" rtlCol="0"/>
          <a:lstStyle/>
          <a:p>
            <a:endParaRPr/>
          </a:p>
        </p:txBody>
      </p:sp>
      <p:sp>
        <p:nvSpPr>
          <p:cNvPr id="64" name="bk object 64"/>
          <p:cNvSpPr/>
          <p:nvPr/>
        </p:nvSpPr>
        <p:spPr>
          <a:xfrm>
            <a:off x="6955517" y="4040390"/>
            <a:ext cx="0" cy="290830"/>
          </a:xfrm>
          <a:custGeom>
            <a:avLst/>
            <a:gdLst/>
            <a:ahLst/>
            <a:cxnLst/>
            <a:rect l="l" t="t" r="r" b="b"/>
            <a:pathLst>
              <a:path h="290829">
                <a:moveTo>
                  <a:pt x="0" y="0"/>
                </a:moveTo>
                <a:lnTo>
                  <a:pt x="0" y="290499"/>
                </a:lnTo>
              </a:path>
            </a:pathLst>
          </a:custGeom>
          <a:ln w="72605">
            <a:solidFill>
              <a:srgbClr val="FFFFFF"/>
            </a:solidFill>
          </a:ln>
        </p:spPr>
        <p:txBody>
          <a:bodyPr wrap="square" lIns="0" tIns="0" rIns="0" bIns="0" rtlCol="0"/>
          <a:lstStyle/>
          <a:p>
            <a:endParaRPr/>
          </a:p>
        </p:txBody>
      </p:sp>
      <p:sp>
        <p:nvSpPr>
          <p:cNvPr id="65" name="bk object 65"/>
          <p:cNvSpPr/>
          <p:nvPr/>
        </p:nvSpPr>
        <p:spPr>
          <a:xfrm>
            <a:off x="6815340" y="4004088"/>
            <a:ext cx="279400" cy="0"/>
          </a:xfrm>
          <a:custGeom>
            <a:avLst/>
            <a:gdLst/>
            <a:ahLst/>
            <a:cxnLst/>
            <a:rect l="l" t="t" r="r" b="b"/>
            <a:pathLst>
              <a:path w="279400">
                <a:moveTo>
                  <a:pt x="0" y="0"/>
                </a:moveTo>
                <a:lnTo>
                  <a:pt x="279311" y="0"/>
                </a:lnTo>
              </a:path>
            </a:pathLst>
          </a:custGeom>
          <a:ln w="72605">
            <a:solidFill>
              <a:srgbClr val="FFFFFF"/>
            </a:solidFill>
          </a:ln>
        </p:spPr>
        <p:txBody>
          <a:bodyPr wrap="square" lIns="0" tIns="0" rIns="0" bIns="0" rtlCol="0"/>
          <a:lstStyle/>
          <a:p>
            <a:endParaRPr/>
          </a:p>
        </p:txBody>
      </p:sp>
      <p:sp>
        <p:nvSpPr>
          <p:cNvPr id="66" name="bk object 66"/>
          <p:cNvSpPr/>
          <p:nvPr/>
        </p:nvSpPr>
        <p:spPr>
          <a:xfrm>
            <a:off x="6151384" y="3967759"/>
            <a:ext cx="332105" cy="436245"/>
          </a:xfrm>
          <a:custGeom>
            <a:avLst/>
            <a:gdLst/>
            <a:ahLst/>
            <a:cxnLst/>
            <a:rect l="l" t="t" r="r" b="b"/>
            <a:pathLst>
              <a:path w="332104" h="436245">
                <a:moveTo>
                  <a:pt x="331635" y="290499"/>
                </a:moveTo>
                <a:lnTo>
                  <a:pt x="0" y="290499"/>
                </a:lnTo>
                <a:lnTo>
                  <a:pt x="0" y="435749"/>
                </a:lnTo>
                <a:lnTo>
                  <a:pt x="72605" y="435749"/>
                </a:lnTo>
                <a:lnTo>
                  <a:pt x="72605" y="363105"/>
                </a:lnTo>
                <a:lnTo>
                  <a:pt x="331635" y="363105"/>
                </a:lnTo>
                <a:lnTo>
                  <a:pt x="331635" y="290499"/>
                </a:lnTo>
                <a:close/>
              </a:path>
              <a:path w="332104" h="436245">
                <a:moveTo>
                  <a:pt x="331635" y="363105"/>
                </a:moveTo>
                <a:lnTo>
                  <a:pt x="259003" y="363105"/>
                </a:lnTo>
                <a:lnTo>
                  <a:pt x="259003" y="435749"/>
                </a:lnTo>
                <a:lnTo>
                  <a:pt x="331635" y="435749"/>
                </a:lnTo>
                <a:lnTo>
                  <a:pt x="331635" y="363105"/>
                </a:lnTo>
                <a:close/>
              </a:path>
              <a:path w="332104" h="436245">
                <a:moveTo>
                  <a:pt x="294792" y="0"/>
                </a:moveTo>
                <a:lnTo>
                  <a:pt x="136448" y="0"/>
                </a:lnTo>
                <a:lnTo>
                  <a:pt x="35813" y="108953"/>
                </a:lnTo>
                <a:lnTo>
                  <a:pt x="35813" y="290499"/>
                </a:lnTo>
                <a:lnTo>
                  <a:pt x="108419" y="290499"/>
                </a:lnTo>
                <a:lnTo>
                  <a:pt x="108419" y="145249"/>
                </a:lnTo>
                <a:lnTo>
                  <a:pt x="175513" y="72644"/>
                </a:lnTo>
                <a:lnTo>
                  <a:pt x="294792" y="72644"/>
                </a:lnTo>
                <a:lnTo>
                  <a:pt x="294792" y="0"/>
                </a:lnTo>
                <a:close/>
              </a:path>
              <a:path w="332104" h="436245">
                <a:moveTo>
                  <a:pt x="294792" y="72644"/>
                </a:moveTo>
                <a:lnTo>
                  <a:pt x="222681" y="72644"/>
                </a:lnTo>
                <a:lnTo>
                  <a:pt x="222681" y="290499"/>
                </a:lnTo>
                <a:lnTo>
                  <a:pt x="294792" y="290499"/>
                </a:lnTo>
                <a:lnTo>
                  <a:pt x="294792" y="72644"/>
                </a:lnTo>
                <a:close/>
              </a:path>
            </a:pathLst>
          </a:custGeom>
          <a:solidFill>
            <a:srgbClr val="FFFFFF"/>
          </a:solidFill>
        </p:spPr>
        <p:txBody>
          <a:bodyPr wrap="square" lIns="0" tIns="0" rIns="0" bIns="0" rtlCol="0"/>
          <a:lstStyle/>
          <a:p>
            <a:endParaRPr/>
          </a:p>
        </p:txBody>
      </p:sp>
      <p:sp>
        <p:nvSpPr>
          <p:cNvPr id="67" name="bk object 67"/>
          <p:cNvSpPr/>
          <p:nvPr/>
        </p:nvSpPr>
        <p:spPr>
          <a:xfrm>
            <a:off x="6042062" y="4331119"/>
            <a:ext cx="73025" cy="72390"/>
          </a:xfrm>
          <a:custGeom>
            <a:avLst/>
            <a:gdLst/>
            <a:ahLst/>
            <a:cxnLst/>
            <a:rect l="l" t="t" r="r" b="b"/>
            <a:pathLst>
              <a:path w="73025" h="72389">
                <a:moveTo>
                  <a:pt x="0" y="72389"/>
                </a:moveTo>
                <a:lnTo>
                  <a:pt x="72605" y="72389"/>
                </a:lnTo>
                <a:lnTo>
                  <a:pt x="72605" y="0"/>
                </a:lnTo>
                <a:lnTo>
                  <a:pt x="0" y="0"/>
                </a:lnTo>
                <a:lnTo>
                  <a:pt x="0" y="72389"/>
                </a:lnTo>
                <a:close/>
              </a:path>
            </a:pathLst>
          </a:custGeom>
          <a:solidFill>
            <a:srgbClr val="FFFFFF"/>
          </a:solidFill>
        </p:spPr>
        <p:txBody>
          <a:bodyPr wrap="square" lIns="0" tIns="0" rIns="0" bIns="0" rtlCol="0"/>
          <a:lstStyle/>
          <a:p>
            <a:endParaRPr/>
          </a:p>
        </p:txBody>
      </p:sp>
      <p:sp>
        <p:nvSpPr>
          <p:cNvPr id="68" name="bk object 68"/>
          <p:cNvSpPr/>
          <p:nvPr/>
        </p:nvSpPr>
        <p:spPr>
          <a:xfrm>
            <a:off x="5783021" y="4294924"/>
            <a:ext cx="332105" cy="0"/>
          </a:xfrm>
          <a:custGeom>
            <a:avLst/>
            <a:gdLst/>
            <a:ahLst/>
            <a:cxnLst/>
            <a:rect l="l" t="t" r="r" b="b"/>
            <a:pathLst>
              <a:path w="332104">
                <a:moveTo>
                  <a:pt x="0" y="0"/>
                </a:moveTo>
                <a:lnTo>
                  <a:pt x="331647" y="0"/>
                </a:lnTo>
              </a:path>
            </a:pathLst>
          </a:custGeom>
          <a:ln w="72390">
            <a:solidFill>
              <a:srgbClr val="FFFFFF"/>
            </a:solidFill>
          </a:ln>
        </p:spPr>
        <p:txBody>
          <a:bodyPr wrap="square" lIns="0" tIns="0" rIns="0" bIns="0" rtlCol="0"/>
          <a:lstStyle/>
          <a:p>
            <a:endParaRPr/>
          </a:p>
        </p:txBody>
      </p:sp>
      <p:sp>
        <p:nvSpPr>
          <p:cNvPr id="69" name="bk object 69"/>
          <p:cNvSpPr/>
          <p:nvPr/>
        </p:nvSpPr>
        <p:spPr>
          <a:xfrm>
            <a:off x="5819343" y="3967899"/>
            <a:ext cx="0" cy="290830"/>
          </a:xfrm>
          <a:custGeom>
            <a:avLst/>
            <a:gdLst/>
            <a:ahLst/>
            <a:cxnLst/>
            <a:rect l="l" t="t" r="r" b="b"/>
            <a:pathLst>
              <a:path h="290829">
                <a:moveTo>
                  <a:pt x="0" y="0"/>
                </a:moveTo>
                <a:lnTo>
                  <a:pt x="0" y="290829"/>
                </a:lnTo>
              </a:path>
            </a:pathLst>
          </a:custGeom>
          <a:ln w="72643">
            <a:solidFill>
              <a:srgbClr val="FFFFFF"/>
            </a:solidFill>
          </a:ln>
        </p:spPr>
        <p:txBody>
          <a:bodyPr wrap="square" lIns="0" tIns="0" rIns="0" bIns="0" rtlCol="0"/>
          <a:lstStyle/>
          <a:p>
            <a:endParaRPr/>
          </a:p>
        </p:txBody>
      </p:sp>
      <p:sp>
        <p:nvSpPr>
          <p:cNvPr id="70" name="bk object 70"/>
          <p:cNvSpPr/>
          <p:nvPr/>
        </p:nvSpPr>
        <p:spPr>
          <a:xfrm>
            <a:off x="6041796" y="3967759"/>
            <a:ext cx="0" cy="290830"/>
          </a:xfrm>
          <a:custGeom>
            <a:avLst/>
            <a:gdLst/>
            <a:ahLst/>
            <a:cxnLst/>
            <a:rect l="l" t="t" r="r" b="b"/>
            <a:pathLst>
              <a:path h="290829">
                <a:moveTo>
                  <a:pt x="0" y="0"/>
                </a:moveTo>
                <a:lnTo>
                  <a:pt x="0" y="290499"/>
                </a:lnTo>
              </a:path>
            </a:pathLst>
          </a:custGeom>
          <a:ln w="72110">
            <a:solidFill>
              <a:srgbClr val="FFFFFF"/>
            </a:solidFill>
          </a:ln>
        </p:spPr>
        <p:txBody>
          <a:bodyPr wrap="square" lIns="0" tIns="0" rIns="0" bIns="0" rtlCol="0"/>
          <a:lstStyle/>
          <a:p>
            <a:endParaRPr/>
          </a:p>
        </p:txBody>
      </p:sp>
      <p:sp>
        <p:nvSpPr>
          <p:cNvPr id="71" name="bk object 71"/>
          <p:cNvSpPr/>
          <p:nvPr/>
        </p:nvSpPr>
        <p:spPr>
          <a:xfrm>
            <a:off x="5482044" y="4294695"/>
            <a:ext cx="246379" cy="0"/>
          </a:xfrm>
          <a:custGeom>
            <a:avLst/>
            <a:gdLst/>
            <a:ahLst/>
            <a:cxnLst/>
            <a:rect l="l" t="t" r="r" b="b"/>
            <a:pathLst>
              <a:path w="246379">
                <a:moveTo>
                  <a:pt x="0" y="0"/>
                </a:moveTo>
                <a:lnTo>
                  <a:pt x="246214" y="0"/>
                </a:lnTo>
              </a:path>
            </a:pathLst>
          </a:custGeom>
          <a:ln w="72389">
            <a:solidFill>
              <a:srgbClr val="FFFFFF"/>
            </a:solidFill>
          </a:ln>
        </p:spPr>
        <p:txBody>
          <a:bodyPr wrap="square" lIns="0" tIns="0" rIns="0" bIns="0" rtlCol="0"/>
          <a:lstStyle/>
          <a:p>
            <a:endParaRPr/>
          </a:p>
        </p:txBody>
      </p:sp>
      <p:sp>
        <p:nvSpPr>
          <p:cNvPr id="72" name="bk object 72"/>
          <p:cNvSpPr/>
          <p:nvPr/>
        </p:nvSpPr>
        <p:spPr>
          <a:xfrm>
            <a:off x="5482044" y="4186110"/>
            <a:ext cx="73025" cy="72390"/>
          </a:xfrm>
          <a:custGeom>
            <a:avLst/>
            <a:gdLst/>
            <a:ahLst/>
            <a:cxnLst/>
            <a:rect l="l" t="t" r="r" b="b"/>
            <a:pathLst>
              <a:path w="73025" h="72389">
                <a:moveTo>
                  <a:pt x="0" y="72389"/>
                </a:moveTo>
                <a:lnTo>
                  <a:pt x="72631" y="72389"/>
                </a:lnTo>
                <a:lnTo>
                  <a:pt x="72631" y="0"/>
                </a:lnTo>
                <a:lnTo>
                  <a:pt x="0" y="0"/>
                </a:lnTo>
                <a:lnTo>
                  <a:pt x="0" y="72389"/>
                </a:lnTo>
                <a:close/>
              </a:path>
            </a:pathLst>
          </a:custGeom>
          <a:solidFill>
            <a:srgbClr val="FFFFFF"/>
          </a:solidFill>
        </p:spPr>
        <p:txBody>
          <a:bodyPr wrap="square" lIns="0" tIns="0" rIns="0" bIns="0" rtlCol="0"/>
          <a:lstStyle/>
          <a:p>
            <a:endParaRPr/>
          </a:p>
        </p:txBody>
      </p:sp>
      <p:sp>
        <p:nvSpPr>
          <p:cNvPr id="73" name="bk object 73"/>
          <p:cNvSpPr/>
          <p:nvPr/>
        </p:nvSpPr>
        <p:spPr>
          <a:xfrm>
            <a:off x="5482044" y="4149915"/>
            <a:ext cx="228600" cy="0"/>
          </a:xfrm>
          <a:custGeom>
            <a:avLst/>
            <a:gdLst/>
            <a:ahLst/>
            <a:cxnLst/>
            <a:rect l="l" t="t" r="r" b="b"/>
            <a:pathLst>
              <a:path w="228600">
                <a:moveTo>
                  <a:pt x="0" y="0"/>
                </a:moveTo>
                <a:lnTo>
                  <a:pt x="228041" y="0"/>
                </a:lnTo>
              </a:path>
            </a:pathLst>
          </a:custGeom>
          <a:ln w="72390">
            <a:solidFill>
              <a:srgbClr val="FFFFFF"/>
            </a:solidFill>
          </a:ln>
        </p:spPr>
        <p:txBody>
          <a:bodyPr wrap="square" lIns="0" tIns="0" rIns="0" bIns="0" rtlCol="0"/>
          <a:lstStyle/>
          <a:p>
            <a:endParaRPr/>
          </a:p>
        </p:txBody>
      </p:sp>
      <p:sp>
        <p:nvSpPr>
          <p:cNvPr id="74" name="bk object 74"/>
          <p:cNvSpPr/>
          <p:nvPr/>
        </p:nvSpPr>
        <p:spPr>
          <a:xfrm>
            <a:off x="5482044" y="4040060"/>
            <a:ext cx="73025" cy="73660"/>
          </a:xfrm>
          <a:custGeom>
            <a:avLst/>
            <a:gdLst/>
            <a:ahLst/>
            <a:cxnLst/>
            <a:rect l="l" t="t" r="r" b="b"/>
            <a:pathLst>
              <a:path w="73025" h="73660">
                <a:moveTo>
                  <a:pt x="0" y="73659"/>
                </a:moveTo>
                <a:lnTo>
                  <a:pt x="72631" y="73659"/>
                </a:lnTo>
                <a:lnTo>
                  <a:pt x="72631" y="0"/>
                </a:lnTo>
                <a:lnTo>
                  <a:pt x="0" y="0"/>
                </a:lnTo>
                <a:lnTo>
                  <a:pt x="0" y="73659"/>
                </a:lnTo>
                <a:close/>
              </a:path>
            </a:pathLst>
          </a:custGeom>
          <a:solidFill>
            <a:srgbClr val="FFFFFF"/>
          </a:solidFill>
        </p:spPr>
        <p:txBody>
          <a:bodyPr wrap="square" lIns="0" tIns="0" rIns="0" bIns="0" rtlCol="0"/>
          <a:lstStyle/>
          <a:p>
            <a:endParaRPr/>
          </a:p>
        </p:txBody>
      </p:sp>
      <p:sp>
        <p:nvSpPr>
          <p:cNvPr id="75" name="bk object 75"/>
          <p:cNvSpPr/>
          <p:nvPr/>
        </p:nvSpPr>
        <p:spPr>
          <a:xfrm>
            <a:off x="5482044" y="4003865"/>
            <a:ext cx="246379" cy="0"/>
          </a:xfrm>
          <a:custGeom>
            <a:avLst/>
            <a:gdLst/>
            <a:ahLst/>
            <a:cxnLst/>
            <a:rect l="l" t="t" r="r" b="b"/>
            <a:pathLst>
              <a:path w="246379">
                <a:moveTo>
                  <a:pt x="0" y="0"/>
                </a:moveTo>
                <a:lnTo>
                  <a:pt x="246214" y="0"/>
                </a:lnTo>
              </a:path>
            </a:pathLst>
          </a:custGeom>
          <a:ln w="72390">
            <a:solidFill>
              <a:srgbClr val="FFFFFF"/>
            </a:solidFill>
          </a:ln>
        </p:spPr>
        <p:txBody>
          <a:bodyPr wrap="square" lIns="0" tIns="0" rIns="0" bIns="0" rtlCol="0"/>
          <a:lstStyle/>
          <a:p>
            <a:endParaRPr/>
          </a:p>
        </p:txBody>
      </p:sp>
      <p:sp>
        <p:nvSpPr>
          <p:cNvPr id="76" name="bk object 76"/>
          <p:cNvSpPr/>
          <p:nvPr/>
        </p:nvSpPr>
        <p:spPr>
          <a:xfrm>
            <a:off x="4861318" y="3967785"/>
            <a:ext cx="264160" cy="363220"/>
          </a:xfrm>
          <a:custGeom>
            <a:avLst/>
            <a:gdLst/>
            <a:ahLst/>
            <a:cxnLst/>
            <a:rect l="l" t="t" r="r" b="b"/>
            <a:pathLst>
              <a:path w="264160" h="363220">
                <a:moveTo>
                  <a:pt x="227749" y="0"/>
                </a:moveTo>
                <a:lnTo>
                  <a:pt x="35788" y="0"/>
                </a:lnTo>
                <a:lnTo>
                  <a:pt x="0" y="36817"/>
                </a:lnTo>
                <a:lnTo>
                  <a:pt x="0" y="327317"/>
                </a:lnTo>
                <a:lnTo>
                  <a:pt x="35788" y="363105"/>
                </a:lnTo>
                <a:lnTo>
                  <a:pt x="227749" y="363105"/>
                </a:lnTo>
                <a:lnTo>
                  <a:pt x="263563" y="327317"/>
                </a:lnTo>
                <a:lnTo>
                  <a:pt x="263563" y="290487"/>
                </a:lnTo>
                <a:lnTo>
                  <a:pt x="72605" y="290487"/>
                </a:lnTo>
                <a:lnTo>
                  <a:pt x="72605" y="72605"/>
                </a:lnTo>
                <a:lnTo>
                  <a:pt x="263563" y="72605"/>
                </a:lnTo>
                <a:lnTo>
                  <a:pt x="263563" y="36817"/>
                </a:lnTo>
                <a:lnTo>
                  <a:pt x="227749" y="0"/>
                </a:lnTo>
                <a:close/>
              </a:path>
              <a:path w="264160" h="363220">
                <a:moveTo>
                  <a:pt x="263563" y="254711"/>
                </a:moveTo>
                <a:lnTo>
                  <a:pt x="191452" y="254711"/>
                </a:lnTo>
                <a:lnTo>
                  <a:pt x="191452" y="290487"/>
                </a:lnTo>
                <a:lnTo>
                  <a:pt x="263563" y="290487"/>
                </a:lnTo>
                <a:lnTo>
                  <a:pt x="263563" y="254711"/>
                </a:lnTo>
                <a:close/>
              </a:path>
              <a:path w="264160" h="363220">
                <a:moveTo>
                  <a:pt x="263563" y="72605"/>
                </a:moveTo>
                <a:lnTo>
                  <a:pt x="191452" y="72605"/>
                </a:lnTo>
                <a:lnTo>
                  <a:pt x="191452" y="108915"/>
                </a:lnTo>
                <a:lnTo>
                  <a:pt x="263563" y="108915"/>
                </a:lnTo>
                <a:lnTo>
                  <a:pt x="263563" y="72605"/>
                </a:lnTo>
                <a:close/>
              </a:path>
            </a:pathLst>
          </a:custGeom>
          <a:solidFill>
            <a:srgbClr val="FFFFFF"/>
          </a:solidFill>
        </p:spPr>
        <p:txBody>
          <a:bodyPr wrap="square" lIns="0" tIns="0" rIns="0" bIns="0" rtlCol="0"/>
          <a:lstStyle/>
          <a:p>
            <a:endParaRPr/>
          </a:p>
        </p:txBody>
      </p:sp>
      <p:sp>
        <p:nvSpPr>
          <p:cNvPr id="77" name="bk object 77"/>
          <p:cNvSpPr/>
          <p:nvPr/>
        </p:nvSpPr>
        <p:spPr>
          <a:xfrm>
            <a:off x="6693699" y="3470605"/>
            <a:ext cx="264160" cy="363220"/>
          </a:xfrm>
          <a:custGeom>
            <a:avLst/>
            <a:gdLst/>
            <a:ahLst/>
            <a:cxnLst/>
            <a:rect l="l" t="t" r="r" b="b"/>
            <a:pathLst>
              <a:path w="264159" h="363220">
                <a:moveTo>
                  <a:pt x="227787" y="0"/>
                </a:moveTo>
                <a:lnTo>
                  <a:pt x="35826" y="0"/>
                </a:lnTo>
                <a:lnTo>
                  <a:pt x="0" y="36855"/>
                </a:lnTo>
                <a:lnTo>
                  <a:pt x="0" y="327355"/>
                </a:lnTo>
                <a:lnTo>
                  <a:pt x="35826" y="363118"/>
                </a:lnTo>
                <a:lnTo>
                  <a:pt x="227787" y="363118"/>
                </a:lnTo>
                <a:lnTo>
                  <a:pt x="263575" y="327355"/>
                </a:lnTo>
                <a:lnTo>
                  <a:pt x="263575" y="290499"/>
                </a:lnTo>
                <a:lnTo>
                  <a:pt x="72644" y="290499"/>
                </a:lnTo>
                <a:lnTo>
                  <a:pt x="72644" y="72644"/>
                </a:lnTo>
                <a:lnTo>
                  <a:pt x="263575" y="72644"/>
                </a:lnTo>
                <a:lnTo>
                  <a:pt x="263575" y="36855"/>
                </a:lnTo>
                <a:lnTo>
                  <a:pt x="227787" y="0"/>
                </a:lnTo>
                <a:close/>
              </a:path>
              <a:path w="264159" h="363220">
                <a:moveTo>
                  <a:pt x="263575" y="72644"/>
                </a:moveTo>
                <a:lnTo>
                  <a:pt x="191465" y="72644"/>
                </a:lnTo>
                <a:lnTo>
                  <a:pt x="191465" y="290499"/>
                </a:lnTo>
                <a:lnTo>
                  <a:pt x="263575" y="290499"/>
                </a:lnTo>
                <a:lnTo>
                  <a:pt x="263575" y="72644"/>
                </a:lnTo>
                <a:close/>
              </a:path>
            </a:pathLst>
          </a:custGeom>
          <a:solidFill>
            <a:srgbClr val="FFFFFF"/>
          </a:solidFill>
        </p:spPr>
        <p:txBody>
          <a:bodyPr wrap="square" lIns="0" tIns="0" rIns="0" bIns="0" rtlCol="0"/>
          <a:lstStyle/>
          <a:p>
            <a:endParaRPr/>
          </a:p>
        </p:txBody>
      </p:sp>
      <p:sp>
        <p:nvSpPr>
          <p:cNvPr id="78" name="bk object 78"/>
          <p:cNvSpPr/>
          <p:nvPr/>
        </p:nvSpPr>
        <p:spPr>
          <a:xfrm>
            <a:off x="6392811" y="3470605"/>
            <a:ext cx="254635" cy="363220"/>
          </a:xfrm>
          <a:custGeom>
            <a:avLst/>
            <a:gdLst/>
            <a:ahLst/>
            <a:cxnLst/>
            <a:rect l="l" t="t" r="r" b="b"/>
            <a:pathLst>
              <a:path w="254634" h="363220">
                <a:moveTo>
                  <a:pt x="218287" y="0"/>
                </a:moveTo>
                <a:lnTo>
                  <a:pt x="0" y="0"/>
                </a:lnTo>
                <a:lnTo>
                  <a:pt x="0" y="363118"/>
                </a:lnTo>
                <a:lnTo>
                  <a:pt x="72644" y="363118"/>
                </a:lnTo>
                <a:lnTo>
                  <a:pt x="72644" y="254723"/>
                </a:lnTo>
                <a:lnTo>
                  <a:pt x="218287" y="254723"/>
                </a:lnTo>
                <a:lnTo>
                  <a:pt x="254076" y="218401"/>
                </a:lnTo>
                <a:lnTo>
                  <a:pt x="254076" y="182105"/>
                </a:lnTo>
                <a:lnTo>
                  <a:pt x="72644" y="182105"/>
                </a:lnTo>
                <a:lnTo>
                  <a:pt x="72644" y="72644"/>
                </a:lnTo>
                <a:lnTo>
                  <a:pt x="254076" y="72644"/>
                </a:lnTo>
                <a:lnTo>
                  <a:pt x="254076" y="36855"/>
                </a:lnTo>
                <a:lnTo>
                  <a:pt x="218287" y="0"/>
                </a:lnTo>
                <a:close/>
              </a:path>
              <a:path w="254634" h="363220">
                <a:moveTo>
                  <a:pt x="254076" y="72644"/>
                </a:moveTo>
                <a:lnTo>
                  <a:pt x="182003" y="72644"/>
                </a:lnTo>
                <a:lnTo>
                  <a:pt x="182003" y="182105"/>
                </a:lnTo>
                <a:lnTo>
                  <a:pt x="254076" y="182105"/>
                </a:lnTo>
                <a:lnTo>
                  <a:pt x="254076" y="72644"/>
                </a:lnTo>
                <a:close/>
              </a:path>
            </a:pathLst>
          </a:custGeom>
          <a:solidFill>
            <a:srgbClr val="FFFFFF"/>
          </a:solidFill>
        </p:spPr>
        <p:txBody>
          <a:bodyPr wrap="square" lIns="0" tIns="0" rIns="0" bIns="0" rtlCol="0"/>
          <a:lstStyle/>
          <a:p>
            <a:endParaRPr/>
          </a:p>
        </p:txBody>
      </p:sp>
      <p:sp>
        <p:nvSpPr>
          <p:cNvPr id="79" name="bk object 79"/>
          <p:cNvSpPr/>
          <p:nvPr/>
        </p:nvSpPr>
        <p:spPr>
          <a:xfrm>
            <a:off x="5200250" y="4040060"/>
            <a:ext cx="0" cy="290830"/>
          </a:xfrm>
          <a:custGeom>
            <a:avLst/>
            <a:gdLst/>
            <a:ahLst/>
            <a:cxnLst/>
            <a:rect l="l" t="t" r="r" b="b"/>
            <a:pathLst>
              <a:path h="290829">
                <a:moveTo>
                  <a:pt x="0" y="0"/>
                </a:moveTo>
                <a:lnTo>
                  <a:pt x="0" y="290829"/>
                </a:lnTo>
              </a:path>
            </a:pathLst>
          </a:custGeom>
          <a:ln w="72605">
            <a:solidFill>
              <a:srgbClr val="FFFFFF"/>
            </a:solidFill>
          </a:ln>
        </p:spPr>
        <p:txBody>
          <a:bodyPr wrap="square" lIns="0" tIns="0" rIns="0" bIns="0" rtlCol="0"/>
          <a:lstStyle/>
          <a:p>
            <a:endParaRPr/>
          </a:p>
        </p:txBody>
      </p:sp>
      <p:sp>
        <p:nvSpPr>
          <p:cNvPr id="80" name="bk object 80"/>
          <p:cNvSpPr/>
          <p:nvPr/>
        </p:nvSpPr>
        <p:spPr>
          <a:xfrm>
            <a:off x="5163946" y="4003865"/>
            <a:ext cx="264160" cy="0"/>
          </a:xfrm>
          <a:custGeom>
            <a:avLst/>
            <a:gdLst/>
            <a:ahLst/>
            <a:cxnLst/>
            <a:rect l="l" t="t" r="r" b="b"/>
            <a:pathLst>
              <a:path w="264160">
                <a:moveTo>
                  <a:pt x="0" y="0"/>
                </a:moveTo>
                <a:lnTo>
                  <a:pt x="263550" y="0"/>
                </a:lnTo>
              </a:path>
            </a:pathLst>
          </a:custGeom>
          <a:ln w="72390">
            <a:solidFill>
              <a:srgbClr val="FFFFFF"/>
            </a:solidFill>
          </a:ln>
        </p:spPr>
        <p:txBody>
          <a:bodyPr wrap="square" lIns="0" tIns="0" rIns="0" bIns="0" rtlCol="0"/>
          <a:lstStyle/>
          <a:p>
            <a:endParaRPr/>
          </a:p>
        </p:txBody>
      </p:sp>
      <p:sp>
        <p:nvSpPr>
          <p:cNvPr id="81" name="bk object 81"/>
          <p:cNvSpPr/>
          <p:nvPr/>
        </p:nvSpPr>
        <p:spPr>
          <a:xfrm>
            <a:off x="5391448" y="4040390"/>
            <a:ext cx="0" cy="290830"/>
          </a:xfrm>
          <a:custGeom>
            <a:avLst/>
            <a:gdLst/>
            <a:ahLst/>
            <a:cxnLst/>
            <a:rect l="l" t="t" r="r" b="b"/>
            <a:pathLst>
              <a:path h="290829">
                <a:moveTo>
                  <a:pt x="0" y="0"/>
                </a:moveTo>
                <a:lnTo>
                  <a:pt x="0" y="290499"/>
                </a:lnTo>
              </a:path>
            </a:pathLst>
          </a:custGeom>
          <a:ln w="72097">
            <a:solidFill>
              <a:srgbClr val="FFFFFF"/>
            </a:solidFill>
          </a:ln>
        </p:spPr>
        <p:txBody>
          <a:bodyPr wrap="square" lIns="0" tIns="0" rIns="0" bIns="0" rtlCol="0"/>
          <a:lstStyle/>
          <a:p>
            <a:endParaRPr/>
          </a:p>
        </p:txBody>
      </p:sp>
      <p:sp>
        <p:nvSpPr>
          <p:cNvPr id="82" name="bk object 82"/>
          <p:cNvSpPr/>
          <p:nvPr/>
        </p:nvSpPr>
        <p:spPr>
          <a:xfrm>
            <a:off x="6529819" y="4294695"/>
            <a:ext cx="246379" cy="0"/>
          </a:xfrm>
          <a:custGeom>
            <a:avLst/>
            <a:gdLst/>
            <a:ahLst/>
            <a:cxnLst/>
            <a:rect l="l" t="t" r="r" b="b"/>
            <a:pathLst>
              <a:path w="246379">
                <a:moveTo>
                  <a:pt x="0" y="0"/>
                </a:moveTo>
                <a:lnTo>
                  <a:pt x="246214" y="0"/>
                </a:lnTo>
              </a:path>
            </a:pathLst>
          </a:custGeom>
          <a:ln w="72389">
            <a:solidFill>
              <a:srgbClr val="FFFFFF"/>
            </a:solidFill>
          </a:ln>
        </p:spPr>
        <p:txBody>
          <a:bodyPr wrap="square" lIns="0" tIns="0" rIns="0" bIns="0" rtlCol="0"/>
          <a:lstStyle/>
          <a:p>
            <a:endParaRPr/>
          </a:p>
        </p:txBody>
      </p:sp>
      <p:sp>
        <p:nvSpPr>
          <p:cNvPr id="83" name="bk object 83"/>
          <p:cNvSpPr/>
          <p:nvPr/>
        </p:nvSpPr>
        <p:spPr>
          <a:xfrm>
            <a:off x="6529819" y="4186110"/>
            <a:ext cx="73025" cy="72390"/>
          </a:xfrm>
          <a:custGeom>
            <a:avLst/>
            <a:gdLst/>
            <a:ahLst/>
            <a:cxnLst/>
            <a:rect l="l" t="t" r="r" b="b"/>
            <a:pathLst>
              <a:path w="73025" h="72389">
                <a:moveTo>
                  <a:pt x="0" y="72389"/>
                </a:moveTo>
                <a:lnTo>
                  <a:pt x="72643" y="72389"/>
                </a:lnTo>
                <a:lnTo>
                  <a:pt x="72643" y="0"/>
                </a:lnTo>
                <a:lnTo>
                  <a:pt x="0" y="0"/>
                </a:lnTo>
                <a:lnTo>
                  <a:pt x="0" y="72389"/>
                </a:lnTo>
                <a:close/>
              </a:path>
            </a:pathLst>
          </a:custGeom>
          <a:solidFill>
            <a:srgbClr val="FFFFFF"/>
          </a:solidFill>
        </p:spPr>
        <p:txBody>
          <a:bodyPr wrap="square" lIns="0" tIns="0" rIns="0" bIns="0" rtlCol="0"/>
          <a:lstStyle/>
          <a:p>
            <a:endParaRPr/>
          </a:p>
        </p:txBody>
      </p:sp>
      <p:sp>
        <p:nvSpPr>
          <p:cNvPr id="84" name="bk object 84"/>
          <p:cNvSpPr/>
          <p:nvPr/>
        </p:nvSpPr>
        <p:spPr>
          <a:xfrm>
            <a:off x="6529819" y="4149915"/>
            <a:ext cx="228600" cy="0"/>
          </a:xfrm>
          <a:custGeom>
            <a:avLst/>
            <a:gdLst/>
            <a:ahLst/>
            <a:cxnLst/>
            <a:rect l="l" t="t" r="r" b="b"/>
            <a:pathLst>
              <a:path w="228600">
                <a:moveTo>
                  <a:pt x="0" y="0"/>
                </a:moveTo>
                <a:lnTo>
                  <a:pt x="228041" y="0"/>
                </a:lnTo>
              </a:path>
            </a:pathLst>
          </a:custGeom>
          <a:ln w="72390">
            <a:solidFill>
              <a:srgbClr val="FFFFFF"/>
            </a:solidFill>
          </a:ln>
        </p:spPr>
        <p:txBody>
          <a:bodyPr wrap="square" lIns="0" tIns="0" rIns="0" bIns="0" rtlCol="0"/>
          <a:lstStyle/>
          <a:p>
            <a:endParaRPr/>
          </a:p>
        </p:txBody>
      </p:sp>
      <p:sp>
        <p:nvSpPr>
          <p:cNvPr id="85" name="bk object 85"/>
          <p:cNvSpPr/>
          <p:nvPr/>
        </p:nvSpPr>
        <p:spPr>
          <a:xfrm>
            <a:off x="6529819" y="4040060"/>
            <a:ext cx="73025" cy="73660"/>
          </a:xfrm>
          <a:custGeom>
            <a:avLst/>
            <a:gdLst/>
            <a:ahLst/>
            <a:cxnLst/>
            <a:rect l="l" t="t" r="r" b="b"/>
            <a:pathLst>
              <a:path w="73025" h="73660">
                <a:moveTo>
                  <a:pt x="0" y="73659"/>
                </a:moveTo>
                <a:lnTo>
                  <a:pt x="72643" y="73659"/>
                </a:lnTo>
                <a:lnTo>
                  <a:pt x="72643" y="0"/>
                </a:lnTo>
                <a:lnTo>
                  <a:pt x="0" y="0"/>
                </a:lnTo>
                <a:lnTo>
                  <a:pt x="0" y="73659"/>
                </a:lnTo>
                <a:close/>
              </a:path>
            </a:pathLst>
          </a:custGeom>
          <a:solidFill>
            <a:srgbClr val="FFFFFF"/>
          </a:solidFill>
        </p:spPr>
        <p:txBody>
          <a:bodyPr wrap="square" lIns="0" tIns="0" rIns="0" bIns="0" rtlCol="0"/>
          <a:lstStyle/>
          <a:p>
            <a:endParaRPr/>
          </a:p>
        </p:txBody>
      </p:sp>
      <p:sp>
        <p:nvSpPr>
          <p:cNvPr id="86" name="bk object 86"/>
          <p:cNvSpPr/>
          <p:nvPr/>
        </p:nvSpPr>
        <p:spPr>
          <a:xfrm>
            <a:off x="6529819" y="4003865"/>
            <a:ext cx="246379" cy="0"/>
          </a:xfrm>
          <a:custGeom>
            <a:avLst/>
            <a:gdLst/>
            <a:ahLst/>
            <a:cxnLst/>
            <a:rect l="l" t="t" r="r" b="b"/>
            <a:pathLst>
              <a:path w="246379">
                <a:moveTo>
                  <a:pt x="0" y="0"/>
                </a:moveTo>
                <a:lnTo>
                  <a:pt x="246214" y="0"/>
                </a:lnTo>
              </a:path>
            </a:pathLst>
          </a:custGeom>
          <a:ln w="72390">
            <a:solidFill>
              <a:srgbClr val="FFFFFF"/>
            </a:solidFill>
          </a:ln>
        </p:spPr>
        <p:txBody>
          <a:bodyPr wrap="square" lIns="0" tIns="0" rIns="0" bIns="0" rtlCol="0"/>
          <a:lstStyle/>
          <a:p>
            <a:endParaRPr/>
          </a:p>
        </p:txBody>
      </p:sp>
      <p:sp>
        <p:nvSpPr>
          <p:cNvPr id="87" name="bk object 87"/>
          <p:cNvSpPr/>
          <p:nvPr/>
        </p:nvSpPr>
        <p:spPr>
          <a:xfrm>
            <a:off x="7112292" y="3967772"/>
            <a:ext cx="264160" cy="363220"/>
          </a:xfrm>
          <a:custGeom>
            <a:avLst/>
            <a:gdLst/>
            <a:ahLst/>
            <a:cxnLst/>
            <a:rect l="l" t="t" r="r" b="b"/>
            <a:pathLst>
              <a:path w="264159" h="363220">
                <a:moveTo>
                  <a:pt x="263550" y="0"/>
                </a:moveTo>
                <a:lnTo>
                  <a:pt x="101117" y="0"/>
                </a:lnTo>
                <a:lnTo>
                  <a:pt x="0" y="109473"/>
                </a:lnTo>
                <a:lnTo>
                  <a:pt x="0" y="363118"/>
                </a:lnTo>
                <a:lnTo>
                  <a:pt x="72605" y="363118"/>
                </a:lnTo>
                <a:lnTo>
                  <a:pt x="72605" y="254685"/>
                </a:lnTo>
                <a:lnTo>
                  <a:pt x="263550" y="254685"/>
                </a:lnTo>
                <a:lnTo>
                  <a:pt x="263550" y="182079"/>
                </a:lnTo>
                <a:lnTo>
                  <a:pt x="72605" y="182079"/>
                </a:lnTo>
                <a:lnTo>
                  <a:pt x="72605" y="145757"/>
                </a:lnTo>
                <a:lnTo>
                  <a:pt x="140207" y="72618"/>
                </a:lnTo>
                <a:lnTo>
                  <a:pt x="263550" y="72618"/>
                </a:lnTo>
                <a:lnTo>
                  <a:pt x="263550" y="0"/>
                </a:lnTo>
                <a:close/>
              </a:path>
              <a:path w="264159" h="363220">
                <a:moveTo>
                  <a:pt x="263550" y="254685"/>
                </a:moveTo>
                <a:lnTo>
                  <a:pt x="191452" y="254685"/>
                </a:lnTo>
                <a:lnTo>
                  <a:pt x="191452" y="363118"/>
                </a:lnTo>
                <a:lnTo>
                  <a:pt x="263550" y="363118"/>
                </a:lnTo>
                <a:lnTo>
                  <a:pt x="263550" y="254685"/>
                </a:lnTo>
                <a:close/>
              </a:path>
              <a:path w="264159" h="363220">
                <a:moveTo>
                  <a:pt x="263550" y="72618"/>
                </a:moveTo>
                <a:lnTo>
                  <a:pt x="191452" y="72618"/>
                </a:lnTo>
                <a:lnTo>
                  <a:pt x="191452" y="182079"/>
                </a:lnTo>
                <a:lnTo>
                  <a:pt x="263550" y="182079"/>
                </a:lnTo>
                <a:lnTo>
                  <a:pt x="263550" y="72618"/>
                </a:lnTo>
                <a:close/>
              </a:path>
            </a:pathLst>
          </a:custGeom>
          <a:solidFill>
            <a:srgbClr val="FFFFFF"/>
          </a:solidFill>
        </p:spPr>
        <p:txBody>
          <a:bodyPr wrap="square" lIns="0" tIns="0" rIns="0" bIns="0" rtlCol="0"/>
          <a:lstStyle/>
          <a:p>
            <a:endParaRPr/>
          </a:p>
        </p:txBody>
      </p:sp>
      <p:sp>
        <p:nvSpPr>
          <p:cNvPr id="88" name="bk object 88"/>
          <p:cNvSpPr/>
          <p:nvPr/>
        </p:nvSpPr>
        <p:spPr>
          <a:xfrm>
            <a:off x="2919958" y="3711143"/>
            <a:ext cx="818515" cy="697230"/>
          </a:xfrm>
          <a:custGeom>
            <a:avLst/>
            <a:gdLst/>
            <a:ahLst/>
            <a:cxnLst/>
            <a:rect l="l" t="t" r="r" b="b"/>
            <a:pathLst>
              <a:path w="818514" h="697229">
                <a:moveTo>
                  <a:pt x="432028" y="0"/>
                </a:moveTo>
                <a:lnTo>
                  <a:pt x="0" y="0"/>
                </a:lnTo>
                <a:lnTo>
                  <a:pt x="113360" y="122593"/>
                </a:lnTo>
                <a:lnTo>
                  <a:pt x="425602" y="122593"/>
                </a:lnTo>
                <a:lnTo>
                  <a:pt x="817968" y="696772"/>
                </a:lnTo>
                <a:lnTo>
                  <a:pt x="817968" y="501802"/>
                </a:lnTo>
                <a:lnTo>
                  <a:pt x="561289" y="73355"/>
                </a:lnTo>
                <a:lnTo>
                  <a:pt x="537098" y="42803"/>
                </a:lnTo>
                <a:lnTo>
                  <a:pt x="506279" y="19708"/>
                </a:lnTo>
                <a:lnTo>
                  <a:pt x="470649" y="5098"/>
                </a:lnTo>
                <a:lnTo>
                  <a:pt x="432028" y="0"/>
                </a:lnTo>
                <a:close/>
              </a:path>
            </a:pathLst>
          </a:custGeom>
          <a:solidFill>
            <a:srgbClr val="7E5025"/>
          </a:solidFill>
        </p:spPr>
        <p:txBody>
          <a:bodyPr wrap="square" lIns="0" tIns="0" rIns="0" bIns="0" rtlCol="0"/>
          <a:lstStyle/>
          <a:p>
            <a:endParaRPr/>
          </a:p>
        </p:txBody>
      </p:sp>
      <p:sp>
        <p:nvSpPr>
          <p:cNvPr id="89" name="bk object 89"/>
          <p:cNvSpPr/>
          <p:nvPr/>
        </p:nvSpPr>
        <p:spPr>
          <a:xfrm>
            <a:off x="3295484" y="3847795"/>
            <a:ext cx="253365" cy="309245"/>
          </a:xfrm>
          <a:custGeom>
            <a:avLst/>
            <a:gdLst/>
            <a:ahLst/>
            <a:cxnLst/>
            <a:rect l="l" t="t" r="r" b="b"/>
            <a:pathLst>
              <a:path w="253364" h="309245">
                <a:moveTo>
                  <a:pt x="31000" y="0"/>
                </a:moveTo>
                <a:lnTo>
                  <a:pt x="0" y="0"/>
                </a:lnTo>
                <a:lnTo>
                  <a:pt x="12634" y="44640"/>
                </a:lnTo>
                <a:lnTo>
                  <a:pt x="29632" y="87292"/>
                </a:lnTo>
                <a:lnTo>
                  <a:pt x="50751" y="127685"/>
                </a:lnTo>
                <a:lnTo>
                  <a:pt x="75744" y="165552"/>
                </a:lnTo>
                <a:lnTo>
                  <a:pt x="104368" y="200621"/>
                </a:lnTo>
                <a:lnTo>
                  <a:pt x="136887" y="233073"/>
                </a:lnTo>
                <a:lnTo>
                  <a:pt x="172650" y="262097"/>
                </a:lnTo>
                <a:lnTo>
                  <a:pt x="211403" y="287409"/>
                </a:lnTo>
                <a:lnTo>
                  <a:pt x="252895" y="308724"/>
                </a:lnTo>
                <a:lnTo>
                  <a:pt x="216306" y="255168"/>
                </a:lnTo>
                <a:lnTo>
                  <a:pt x="191909" y="238806"/>
                </a:lnTo>
                <a:lnTo>
                  <a:pt x="168794" y="220829"/>
                </a:lnTo>
                <a:lnTo>
                  <a:pt x="126720" y="180365"/>
                </a:lnTo>
                <a:lnTo>
                  <a:pt x="94847" y="140455"/>
                </a:lnTo>
                <a:lnTo>
                  <a:pt x="68002" y="96797"/>
                </a:lnTo>
                <a:lnTo>
                  <a:pt x="46585" y="49833"/>
                </a:lnTo>
                <a:lnTo>
                  <a:pt x="31000" y="0"/>
                </a:lnTo>
                <a:close/>
              </a:path>
            </a:pathLst>
          </a:custGeom>
          <a:solidFill>
            <a:srgbClr val="008E38"/>
          </a:solidFill>
        </p:spPr>
        <p:txBody>
          <a:bodyPr wrap="square" lIns="0" tIns="0" rIns="0" bIns="0" rtlCol="0"/>
          <a:lstStyle/>
          <a:p>
            <a:endParaRPr/>
          </a:p>
        </p:txBody>
      </p:sp>
      <p:sp>
        <p:nvSpPr>
          <p:cNvPr id="90" name="bk object 90"/>
          <p:cNvSpPr/>
          <p:nvPr/>
        </p:nvSpPr>
        <p:spPr>
          <a:xfrm>
            <a:off x="3087700" y="3847795"/>
            <a:ext cx="594995" cy="544195"/>
          </a:xfrm>
          <a:custGeom>
            <a:avLst/>
            <a:gdLst/>
            <a:ahLst/>
            <a:cxnLst/>
            <a:rect l="l" t="t" r="r" b="b"/>
            <a:pathLst>
              <a:path w="594995" h="544195">
                <a:moveTo>
                  <a:pt x="551508" y="441642"/>
                </a:moveTo>
                <a:lnTo>
                  <a:pt x="377850" y="441642"/>
                </a:lnTo>
                <a:lnTo>
                  <a:pt x="398324" y="451510"/>
                </a:lnTo>
                <a:lnTo>
                  <a:pt x="419201" y="460628"/>
                </a:lnTo>
                <a:lnTo>
                  <a:pt x="440468" y="468985"/>
                </a:lnTo>
                <a:lnTo>
                  <a:pt x="462114" y="476567"/>
                </a:lnTo>
                <a:lnTo>
                  <a:pt x="451878" y="504418"/>
                </a:lnTo>
                <a:lnTo>
                  <a:pt x="452323" y="504532"/>
                </a:lnTo>
                <a:lnTo>
                  <a:pt x="480809" y="544156"/>
                </a:lnTo>
                <a:lnTo>
                  <a:pt x="525322" y="524078"/>
                </a:lnTo>
                <a:lnTo>
                  <a:pt x="525791" y="524078"/>
                </a:lnTo>
                <a:lnTo>
                  <a:pt x="530796" y="495096"/>
                </a:lnTo>
                <a:lnTo>
                  <a:pt x="588038" y="495096"/>
                </a:lnTo>
                <a:lnTo>
                  <a:pt x="551508" y="441642"/>
                </a:lnTo>
                <a:close/>
              </a:path>
              <a:path w="594995" h="544195">
                <a:moveTo>
                  <a:pt x="525791" y="524078"/>
                </a:moveTo>
                <a:lnTo>
                  <a:pt x="525322" y="524078"/>
                </a:lnTo>
                <a:lnTo>
                  <a:pt x="525767" y="524217"/>
                </a:lnTo>
                <a:lnTo>
                  <a:pt x="525791" y="524078"/>
                </a:lnTo>
                <a:close/>
              </a:path>
              <a:path w="594995" h="544195">
                <a:moveTo>
                  <a:pt x="588038" y="495096"/>
                </a:moveTo>
                <a:lnTo>
                  <a:pt x="530796" y="495096"/>
                </a:lnTo>
                <a:lnTo>
                  <a:pt x="546560" y="498130"/>
                </a:lnTo>
                <a:lnTo>
                  <a:pt x="562457" y="500754"/>
                </a:lnTo>
                <a:lnTo>
                  <a:pt x="578488" y="502969"/>
                </a:lnTo>
                <a:lnTo>
                  <a:pt x="594652" y="504774"/>
                </a:lnTo>
                <a:lnTo>
                  <a:pt x="588038" y="495096"/>
                </a:lnTo>
                <a:close/>
              </a:path>
              <a:path w="594995" h="544195">
                <a:moveTo>
                  <a:pt x="489237" y="350520"/>
                </a:moveTo>
                <a:lnTo>
                  <a:pt x="243928" y="350520"/>
                </a:lnTo>
                <a:lnTo>
                  <a:pt x="261225" y="365371"/>
                </a:lnTo>
                <a:lnTo>
                  <a:pt x="279060" y="379590"/>
                </a:lnTo>
                <a:lnTo>
                  <a:pt x="297414" y="393161"/>
                </a:lnTo>
                <a:lnTo>
                  <a:pt x="316268" y="406069"/>
                </a:lnTo>
                <a:lnTo>
                  <a:pt x="299161" y="430352"/>
                </a:lnTo>
                <a:lnTo>
                  <a:pt x="299542" y="430555"/>
                </a:lnTo>
                <a:lnTo>
                  <a:pt x="316801" y="476237"/>
                </a:lnTo>
                <a:lnTo>
                  <a:pt x="364985" y="468337"/>
                </a:lnTo>
                <a:lnTo>
                  <a:pt x="365490" y="468337"/>
                </a:lnTo>
                <a:lnTo>
                  <a:pt x="377850" y="441642"/>
                </a:lnTo>
                <a:lnTo>
                  <a:pt x="551508" y="441642"/>
                </a:lnTo>
                <a:lnTo>
                  <a:pt x="489237" y="350520"/>
                </a:lnTo>
                <a:close/>
              </a:path>
              <a:path w="594995" h="544195">
                <a:moveTo>
                  <a:pt x="365490" y="468337"/>
                </a:moveTo>
                <a:lnTo>
                  <a:pt x="364985" y="468337"/>
                </a:lnTo>
                <a:lnTo>
                  <a:pt x="365379" y="468579"/>
                </a:lnTo>
                <a:lnTo>
                  <a:pt x="365490" y="468337"/>
                </a:lnTo>
                <a:close/>
              </a:path>
              <a:path w="594995" h="544195">
                <a:moveTo>
                  <a:pt x="319376" y="227888"/>
                </a:moveTo>
                <a:lnTo>
                  <a:pt x="138087" y="227888"/>
                </a:lnTo>
                <a:lnTo>
                  <a:pt x="151001" y="246744"/>
                </a:lnTo>
                <a:lnTo>
                  <a:pt x="164571" y="265101"/>
                </a:lnTo>
                <a:lnTo>
                  <a:pt x="178786" y="282936"/>
                </a:lnTo>
                <a:lnTo>
                  <a:pt x="193636" y="300228"/>
                </a:lnTo>
                <a:lnTo>
                  <a:pt x="170802" y="319278"/>
                </a:lnTo>
                <a:lnTo>
                  <a:pt x="171119" y="319595"/>
                </a:lnTo>
                <a:lnTo>
                  <a:pt x="175971" y="368147"/>
                </a:lnTo>
                <a:lnTo>
                  <a:pt x="224561" y="373024"/>
                </a:lnTo>
                <a:lnTo>
                  <a:pt x="224891" y="373341"/>
                </a:lnTo>
                <a:lnTo>
                  <a:pt x="243928" y="350520"/>
                </a:lnTo>
                <a:lnTo>
                  <a:pt x="489237" y="350520"/>
                </a:lnTo>
                <a:lnTo>
                  <a:pt x="476973" y="332574"/>
                </a:lnTo>
                <a:lnTo>
                  <a:pt x="430953" y="310991"/>
                </a:lnTo>
                <a:lnTo>
                  <a:pt x="387748" y="284838"/>
                </a:lnTo>
                <a:lnTo>
                  <a:pt x="347672" y="254426"/>
                </a:lnTo>
                <a:lnTo>
                  <a:pt x="319376" y="227888"/>
                </a:lnTo>
                <a:close/>
              </a:path>
              <a:path w="594995" h="544195">
                <a:moveTo>
                  <a:pt x="218863" y="82042"/>
                </a:moveTo>
                <a:lnTo>
                  <a:pt x="67576" y="82042"/>
                </a:lnTo>
                <a:lnTo>
                  <a:pt x="75166" y="103697"/>
                </a:lnTo>
                <a:lnTo>
                  <a:pt x="83535" y="124972"/>
                </a:lnTo>
                <a:lnTo>
                  <a:pt x="92660" y="145855"/>
                </a:lnTo>
                <a:lnTo>
                  <a:pt x="102514" y="166331"/>
                </a:lnTo>
                <a:lnTo>
                  <a:pt x="75577" y="178777"/>
                </a:lnTo>
                <a:lnTo>
                  <a:pt x="75793" y="179171"/>
                </a:lnTo>
                <a:lnTo>
                  <a:pt x="67919" y="227329"/>
                </a:lnTo>
                <a:lnTo>
                  <a:pt x="113563" y="244589"/>
                </a:lnTo>
                <a:lnTo>
                  <a:pt x="113804" y="245008"/>
                </a:lnTo>
                <a:lnTo>
                  <a:pt x="138087" y="227888"/>
                </a:lnTo>
                <a:lnTo>
                  <a:pt x="319376" y="227888"/>
                </a:lnTo>
                <a:lnTo>
                  <a:pt x="311037" y="220067"/>
                </a:lnTo>
                <a:lnTo>
                  <a:pt x="278156" y="182074"/>
                </a:lnTo>
                <a:lnTo>
                  <a:pt x="249341" y="140759"/>
                </a:lnTo>
                <a:lnTo>
                  <a:pt x="224906" y="96434"/>
                </a:lnTo>
                <a:lnTo>
                  <a:pt x="218863" y="82042"/>
                </a:lnTo>
                <a:close/>
              </a:path>
              <a:path w="594995" h="544195">
                <a:moveTo>
                  <a:pt x="190423" y="0"/>
                </a:moveTo>
                <a:lnTo>
                  <a:pt x="46443" y="0"/>
                </a:lnTo>
                <a:lnTo>
                  <a:pt x="47269" y="4483"/>
                </a:lnTo>
                <a:lnTo>
                  <a:pt x="48132" y="8928"/>
                </a:lnTo>
                <a:lnTo>
                  <a:pt x="49060" y="13373"/>
                </a:lnTo>
                <a:lnTo>
                  <a:pt x="19964" y="18415"/>
                </a:lnTo>
                <a:lnTo>
                  <a:pt x="20066" y="18834"/>
                </a:lnTo>
                <a:lnTo>
                  <a:pt x="0" y="63334"/>
                </a:lnTo>
                <a:lnTo>
                  <a:pt x="39623" y="91821"/>
                </a:lnTo>
                <a:lnTo>
                  <a:pt x="39750" y="92278"/>
                </a:lnTo>
                <a:lnTo>
                  <a:pt x="67576" y="82042"/>
                </a:lnTo>
                <a:lnTo>
                  <a:pt x="218863" y="82042"/>
                </a:lnTo>
                <a:lnTo>
                  <a:pt x="205162" y="49410"/>
                </a:lnTo>
                <a:lnTo>
                  <a:pt x="190423" y="0"/>
                </a:lnTo>
                <a:close/>
              </a:path>
            </a:pathLst>
          </a:custGeom>
          <a:solidFill>
            <a:srgbClr val="008E38"/>
          </a:solidFill>
        </p:spPr>
        <p:txBody>
          <a:bodyPr wrap="square" lIns="0" tIns="0" rIns="0" bIns="0" rtlCol="0"/>
          <a:lstStyle/>
          <a:p>
            <a:endParaRPr/>
          </a:p>
        </p:txBody>
      </p:sp>
      <p:sp>
        <p:nvSpPr>
          <p:cNvPr id="91" name="bk object 91"/>
          <p:cNvSpPr/>
          <p:nvPr/>
        </p:nvSpPr>
        <p:spPr>
          <a:xfrm>
            <a:off x="2843923" y="3079051"/>
            <a:ext cx="178612" cy="128282"/>
          </a:xfrm>
          <a:prstGeom prst="rect">
            <a:avLst/>
          </a:prstGeom>
          <a:blipFill>
            <a:blip r:embed="rId7" cstate="print"/>
            <a:stretch>
              <a:fillRect/>
            </a:stretch>
          </a:blipFill>
        </p:spPr>
        <p:txBody>
          <a:bodyPr wrap="square" lIns="0" tIns="0" rIns="0" bIns="0" rtlCol="0"/>
          <a:lstStyle/>
          <a:p>
            <a:endParaRPr/>
          </a:p>
        </p:txBody>
      </p:sp>
      <p:sp>
        <p:nvSpPr>
          <p:cNvPr id="92" name="bk object 92"/>
          <p:cNvSpPr/>
          <p:nvPr/>
        </p:nvSpPr>
        <p:spPr>
          <a:xfrm>
            <a:off x="3609911" y="2292921"/>
            <a:ext cx="104559" cy="198704"/>
          </a:xfrm>
          <a:prstGeom prst="rect">
            <a:avLst/>
          </a:prstGeom>
          <a:blipFill>
            <a:blip r:embed="rId8" cstate="print"/>
            <a:stretch>
              <a:fillRect/>
            </a:stretch>
          </a:blipFill>
        </p:spPr>
        <p:txBody>
          <a:bodyPr wrap="square" lIns="0" tIns="0" rIns="0" bIns="0" rtlCol="0"/>
          <a:lstStyle/>
          <a:p>
            <a:endParaRPr/>
          </a:p>
        </p:txBody>
      </p:sp>
      <p:sp>
        <p:nvSpPr>
          <p:cNvPr id="93" name="bk object 93"/>
          <p:cNvSpPr/>
          <p:nvPr/>
        </p:nvSpPr>
        <p:spPr>
          <a:xfrm>
            <a:off x="3118091" y="2533828"/>
            <a:ext cx="165658" cy="230593"/>
          </a:xfrm>
          <a:prstGeom prst="rect">
            <a:avLst/>
          </a:prstGeom>
          <a:blipFill>
            <a:blip r:embed="rId9" cstate="print"/>
            <a:stretch>
              <a:fillRect/>
            </a:stretch>
          </a:blipFill>
        </p:spPr>
        <p:txBody>
          <a:bodyPr wrap="square" lIns="0" tIns="0" rIns="0" bIns="0" rtlCol="0"/>
          <a:lstStyle/>
          <a:p>
            <a:endParaRPr/>
          </a:p>
        </p:txBody>
      </p:sp>
      <p:sp>
        <p:nvSpPr>
          <p:cNvPr id="94" name="bk object 94"/>
          <p:cNvSpPr/>
          <p:nvPr/>
        </p:nvSpPr>
        <p:spPr>
          <a:xfrm>
            <a:off x="4467898" y="3079051"/>
            <a:ext cx="178587" cy="128333"/>
          </a:xfrm>
          <a:prstGeom prst="rect">
            <a:avLst/>
          </a:prstGeom>
          <a:blipFill>
            <a:blip r:embed="rId10" cstate="print"/>
            <a:stretch>
              <a:fillRect/>
            </a:stretch>
          </a:blipFill>
        </p:spPr>
        <p:txBody>
          <a:bodyPr wrap="square" lIns="0" tIns="0" rIns="0" bIns="0" rtlCol="0"/>
          <a:lstStyle/>
          <a:p>
            <a:endParaRPr/>
          </a:p>
        </p:txBody>
      </p:sp>
      <p:sp>
        <p:nvSpPr>
          <p:cNvPr id="95" name="bk object 95"/>
          <p:cNvSpPr/>
          <p:nvPr/>
        </p:nvSpPr>
        <p:spPr>
          <a:xfrm>
            <a:off x="3714953" y="2130361"/>
            <a:ext cx="61594" cy="361315"/>
          </a:xfrm>
          <a:custGeom>
            <a:avLst/>
            <a:gdLst/>
            <a:ahLst/>
            <a:cxnLst/>
            <a:rect l="l" t="t" r="r" b="b"/>
            <a:pathLst>
              <a:path w="61595" h="361314">
                <a:moveTo>
                  <a:pt x="60998" y="24650"/>
                </a:moveTo>
                <a:lnTo>
                  <a:pt x="0" y="24650"/>
                </a:lnTo>
                <a:lnTo>
                  <a:pt x="30505" y="361276"/>
                </a:lnTo>
                <a:lnTo>
                  <a:pt x="60998" y="24650"/>
                </a:lnTo>
                <a:close/>
              </a:path>
              <a:path w="61595" h="361314">
                <a:moveTo>
                  <a:pt x="30505" y="0"/>
                </a:moveTo>
                <a:lnTo>
                  <a:pt x="368" y="24650"/>
                </a:lnTo>
                <a:lnTo>
                  <a:pt x="60642" y="24650"/>
                </a:lnTo>
                <a:lnTo>
                  <a:pt x="30505" y="0"/>
                </a:lnTo>
                <a:close/>
              </a:path>
            </a:pathLst>
          </a:custGeom>
          <a:solidFill>
            <a:srgbClr val="F39200"/>
          </a:solidFill>
        </p:spPr>
        <p:txBody>
          <a:bodyPr wrap="square" lIns="0" tIns="0" rIns="0" bIns="0" rtlCol="0"/>
          <a:lstStyle/>
          <a:p>
            <a:endParaRPr/>
          </a:p>
        </p:txBody>
      </p:sp>
      <p:sp>
        <p:nvSpPr>
          <p:cNvPr id="96" name="bk object 96"/>
          <p:cNvSpPr/>
          <p:nvPr/>
        </p:nvSpPr>
        <p:spPr>
          <a:xfrm>
            <a:off x="3775964" y="2292921"/>
            <a:ext cx="104559" cy="198704"/>
          </a:xfrm>
          <a:prstGeom prst="rect">
            <a:avLst/>
          </a:prstGeom>
          <a:blipFill>
            <a:blip r:embed="rId11" cstate="print"/>
            <a:stretch>
              <a:fillRect/>
            </a:stretch>
          </a:blipFill>
        </p:spPr>
        <p:txBody>
          <a:bodyPr wrap="square" lIns="0" tIns="0" rIns="0" bIns="0" rtlCol="0"/>
          <a:lstStyle/>
          <a:p>
            <a:endParaRPr/>
          </a:p>
        </p:txBody>
      </p:sp>
      <p:sp>
        <p:nvSpPr>
          <p:cNvPr id="97" name="bk object 97"/>
          <p:cNvSpPr/>
          <p:nvPr/>
        </p:nvSpPr>
        <p:spPr>
          <a:xfrm>
            <a:off x="4206671" y="2533828"/>
            <a:ext cx="165646" cy="230593"/>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94256" y="2783667"/>
            <a:ext cx="1128395" cy="791210"/>
          </a:xfrm>
          <a:prstGeom prst="rect">
            <a:avLst/>
          </a:prstGeom>
        </p:spPr>
        <p:txBody>
          <a:bodyPr wrap="square" lIns="0" tIns="0" rIns="0" bIns="0">
            <a:spAutoFit/>
          </a:bodyPr>
          <a:lstStyle>
            <a:lvl1pPr>
              <a:defRPr sz="5000" b="1" i="0">
                <a:solidFill>
                  <a:srgbClr val="1C1C1B"/>
                </a:solidFill>
                <a:latin typeface="Century Gothic"/>
                <a:cs typeface="Century Gothic"/>
              </a:defRPr>
            </a:lvl1pPr>
          </a:lstStyle>
          <a:p>
            <a:endParaRPr/>
          </a:p>
        </p:txBody>
      </p:sp>
      <p:sp>
        <p:nvSpPr>
          <p:cNvPr id="3" name="Holder 3"/>
          <p:cNvSpPr>
            <a:spLocks noGrp="1"/>
          </p:cNvSpPr>
          <p:nvPr>
            <p:ph type="body" idx="1"/>
          </p:nvPr>
        </p:nvSpPr>
        <p:spPr>
          <a:xfrm>
            <a:off x="573218" y="3475444"/>
            <a:ext cx="7063105" cy="2423160"/>
          </a:xfrm>
          <a:prstGeom prst="rect">
            <a:avLst/>
          </a:prstGeom>
        </p:spPr>
        <p:txBody>
          <a:bodyPr wrap="square" lIns="0" tIns="0" rIns="0" bIns="0">
            <a:spAutoFit/>
          </a:bodyPr>
          <a:lstStyle>
            <a:lvl1pPr>
              <a:defRPr sz="1600" b="0" i="0">
                <a:solidFill>
                  <a:srgbClr val="1C1C1B"/>
                </a:solidFill>
                <a:latin typeface="Calibri"/>
                <a:cs typeface="Calibri"/>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1/22/2025</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9FBFE88-8C5B-D857-B1C9-8816D1D15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4416"/>
            <a:ext cx="10693400" cy="4008434"/>
          </a:xfrm>
          <a:prstGeom prst="rect">
            <a:avLst/>
          </a:prstGeom>
        </p:spPr>
      </p:pic>
      <p:pic>
        <p:nvPicPr>
          <p:cNvPr id="7" name="Рисунок 6">
            <a:extLst>
              <a:ext uri="{FF2B5EF4-FFF2-40B4-BE49-F238E27FC236}">
                <a16:creationId xmlns:a16="http://schemas.microsoft.com/office/drawing/2014/main" id="{3A286A01-9793-B036-64E6-C70BFA8922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0300" y="200025"/>
            <a:ext cx="2838450" cy="3133725"/>
          </a:xfrm>
          <a:prstGeom prst="rect">
            <a:avLst/>
          </a:prstGeom>
        </p:spPr>
      </p:pic>
    </p:spTree>
    <p:extLst>
      <p:ext uri="{BB962C8B-B14F-4D97-AF65-F5344CB8AC3E}">
        <p14:creationId xmlns:p14="http://schemas.microsoft.com/office/powerpoint/2010/main" val="414885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p:txBody>
          <a:bodyPr/>
          <a:lstStyle/>
          <a:p>
            <a:pPr algn="l"/>
            <a:br>
              <a:rPr lang="ru-RU" sz="2800" b="0" dirty="0">
                <a:solidFill>
                  <a:srgbClr val="000000"/>
                </a:solidFill>
                <a:effectLst/>
                <a:latin typeface="Times New Roman" panose="02020603050405020304" pitchFamily="18" charset="0"/>
                <a:ea typeface="Times New Roman" panose="02020603050405020304" pitchFamily="18" charset="0"/>
              </a:rPr>
            </a:br>
            <a:br>
              <a:rPr lang="ru-RU" sz="2800" b="0" dirty="0">
                <a:solidFill>
                  <a:srgbClr val="000000"/>
                </a:solidFill>
                <a:effectLst/>
                <a:latin typeface="Times New Roman" panose="02020603050405020304" pitchFamily="18" charset="0"/>
                <a:ea typeface="Times New Roman" panose="02020603050405020304" pitchFamily="18" charset="0"/>
              </a:rPr>
            </a:br>
            <a:endParaRPr lang="ru-RU" sz="2800" b="0" dirty="0"/>
          </a:p>
        </p:txBody>
      </p:sp>
      <p:sp>
        <p:nvSpPr>
          <p:cNvPr id="6" name="Текст 5">
            <a:extLst>
              <a:ext uri="{FF2B5EF4-FFF2-40B4-BE49-F238E27FC236}">
                <a16:creationId xmlns:a16="http://schemas.microsoft.com/office/drawing/2014/main" id="{32698DA3-4659-18E0-5A84-93B47B447D18}"/>
              </a:ext>
            </a:extLst>
          </p:cNvPr>
          <p:cNvSpPr>
            <a:spLocks noGrp="1"/>
          </p:cNvSpPr>
          <p:nvPr>
            <p:ph type="body" idx="1"/>
          </p:nvPr>
        </p:nvSpPr>
        <p:spPr>
          <a:xfrm>
            <a:off x="0" y="1038226"/>
            <a:ext cx="10604500" cy="6463308"/>
          </a:xfrm>
        </p:spPr>
        <p:txBody>
          <a:bodyPr/>
          <a:lstStyle/>
          <a:p>
            <a:r>
              <a:rPr lang="ru-RU" sz="2800" dirty="0">
                <a:latin typeface="Times New Roman" panose="02020603050405020304" pitchFamily="18" charset="0"/>
                <a:cs typeface="Times New Roman" panose="02020603050405020304" pitchFamily="18" charset="0"/>
              </a:rPr>
              <a:t>3. </a:t>
            </a:r>
            <a:r>
              <a:rPr lang="ru-RU" sz="2800" b="1" i="1" dirty="0">
                <a:latin typeface="Times New Roman" panose="02020603050405020304" pitchFamily="18" charset="0"/>
                <a:cs typeface="Times New Roman" panose="02020603050405020304" pitchFamily="18" charset="0"/>
              </a:rPr>
              <a:t>Разделение семян по длине на триерах</a:t>
            </a:r>
          </a:p>
          <a:p>
            <a:r>
              <a:rPr lang="ru-RU" sz="2800" dirty="0">
                <a:latin typeface="Times New Roman" panose="02020603050405020304" pitchFamily="18" charset="0"/>
                <a:cs typeface="Times New Roman" panose="02020603050405020304" pitchFamily="18" charset="0"/>
              </a:rPr>
              <a:t>Для отделения от семян основной культуры коротких или длинных примесей применяют триеры. Триеры изготовляют в виде отдельных машин </a:t>
            </a:r>
            <a:r>
              <a:rPr lang="ru-RU" sz="2800" dirty="0" err="1">
                <a:latin typeface="Times New Roman" panose="02020603050405020304" pitchFamily="18" charset="0"/>
                <a:cs typeface="Times New Roman" panose="02020603050405020304" pitchFamily="18" charset="0"/>
              </a:rPr>
              <a:t>илив</a:t>
            </a:r>
            <a:r>
              <a:rPr lang="ru-RU" sz="2800" dirty="0">
                <a:latin typeface="Times New Roman" panose="02020603050405020304" pitchFamily="18" charset="0"/>
                <a:cs typeface="Times New Roman" panose="02020603050405020304" pitchFamily="18" charset="0"/>
              </a:rPr>
              <a:t> виде рабочих органов зерноочистительных машин. Наибольшее применение получили цилиндрические триеры, рабочим органом которых является ячеистый цилиндр. На внутренней поверхности цилиндра путем штамповки или фрезерования образуют ячейки в виде </a:t>
            </a:r>
            <a:r>
              <a:rPr lang="ru-RU" sz="2800" dirty="0" err="1">
                <a:latin typeface="Times New Roman" panose="02020603050405020304" pitchFamily="18" charset="0"/>
                <a:cs typeface="Times New Roman" panose="02020603050405020304" pitchFamily="18" charset="0"/>
              </a:rPr>
              <a:t>карманообразных</a:t>
            </a:r>
            <a:r>
              <a:rPr lang="ru-RU" sz="2800" dirty="0">
                <a:latin typeface="Times New Roman" panose="02020603050405020304" pitchFamily="18" charset="0"/>
                <a:cs typeface="Times New Roman" panose="02020603050405020304" pitchFamily="18" charset="0"/>
              </a:rPr>
              <a:t> углублений.</a:t>
            </a:r>
          </a:p>
          <a:p>
            <a:r>
              <a:rPr lang="ru-RU" sz="2800" dirty="0">
                <a:latin typeface="Times New Roman" panose="02020603050405020304" pitchFamily="18" charset="0"/>
                <a:cs typeface="Times New Roman" panose="02020603050405020304" pitchFamily="18" charset="0"/>
              </a:rPr>
              <a:t>Диаметр ячеек должен быть больше или меньше длины сортируемых или очищаемых семян. Триерные цилиндры, у которых диаметр ячеек меньше длины основного очищенного зерна, служат для отделения коротких примесей. Их называют кукольными. Цилиндры для выделения длинных семян и примесей имеют ячейки диаметром больше длины основного зерна. Такие цилиндры называют </a:t>
            </a:r>
            <a:r>
              <a:rPr lang="ru-RU" sz="2800" dirty="0" err="1">
                <a:latin typeface="Times New Roman" panose="02020603050405020304" pitchFamily="18" charset="0"/>
                <a:cs typeface="Times New Roman" panose="02020603050405020304" pitchFamily="18" charset="0"/>
              </a:rPr>
              <a:t>овсюжными</a:t>
            </a:r>
            <a:r>
              <a:rPr lang="ru-RU" sz="2800" dirty="0">
                <a:latin typeface="Times New Roman" panose="02020603050405020304" pitchFamily="18" charset="0"/>
                <a:cs typeface="Times New Roman" panose="02020603050405020304" pitchFamily="18" charset="0"/>
              </a:rPr>
              <a:t>. </a:t>
            </a:r>
          </a:p>
        </p:txBody>
      </p:sp>
      <p:sp>
        <p:nvSpPr>
          <p:cNvPr id="4" name="object 4">
            <a:extLst>
              <a:ext uri="{FF2B5EF4-FFF2-40B4-BE49-F238E27FC236}">
                <a16:creationId xmlns:a16="http://schemas.microsoft.com/office/drawing/2014/main" id="{43D70370-915C-E285-0C23-B233FEAF5213}"/>
              </a:ext>
            </a:extLst>
          </p:cNvPr>
          <p:cNvSpPr/>
          <p:nvPr/>
        </p:nvSpPr>
        <p:spPr>
          <a:xfrm>
            <a:off x="1294" y="310032"/>
            <a:ext cx="10831806" cy="728194"/>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a:latin typeface="Times New Roman" panose="02020603050405020304" pitchFamily="18" charset="0"/>
                <a:cs typeface="Times New Roman" panose="02020603050405020304" pitchFamily="18" charset="0"/>
              </a:rPr>
              <a:t>Принцип работы сепарирующих органов </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33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p:txBody>
          <a:bodyPr/>
          <a:lstStyle/>
          <a:p>
            <a:pPr algn="l"/>
            <a:br>
              <a:rPr lang="ru-RU" sz="2800" b="0" dirty="0">
                <a:solidFill>
                  <a:srgbClr val="000000"/>
                </a:solidFill>
                <a:effectLst/>
                <a:latin typeface="Times New Roman" panose="02020603050405020304" pitchFamily="18" charset="0"/>
                <a:ea typeface="Times New Roman" panose="02020603050405020304" pitchFamily="18" charset="0"/>
              </a:rPr>
            </a:br>
            <a:br>
              <a:rPr lang="ru-RU" sz="2800" b="0" dirty="0">
                <a:solidFill>
                  <a:srgbClr val="000000"/>
                </a:solidFill>
                <a:effectLst/>
                <a:latin typeface="Times New Roman" panose="02020603050405020304" pitchFamily="18" charset="0"/>
                <a:ea typeface="Times New Roman" panose="02020603050405020304" pitchFamily="18" charset="0"/>
              </a:rPr>
            </a:br>
            <a:endParaRPr lang="ru-RU" sz="2800" b="0" dirty="0"/>
          </a:p>
        </p:txBody>
      </p:sp>
      <p:sp>
        <p:nvSpPr>
          <p:cNvPr id="6" name="Текст 5">
            <a:extLst>
              <a:ext uri="{FF2B5EF4-FFF2-40B4-BE49-F238E27FC236}">
                <a16:creationId xmlns:a16="http://schemas.microsoft.com/office/drawing/2014/main" id="{32698DA3-4659-18E0-5A84-93B47B447D18}"/>
              </a:ext>
            </a:extLst>
          </p:cNvPr>
          <p:cNvSpPr>
            <a:spLocks noGrp="1"/>
          </p:cNvSpPr>
          <p:nvPr>
            <p:ph type="body" idx="1"/>
          </p:nvPr>
        </p:nvSpPr>
        <p:spPr>
          <a:xfrm>
            <a:off x="0" y="1038226"/>
            <a:ext cx="10604500" cy="7325082"/>
          </a:xfrm>
        </p:spPr>
        <p:txBody>
          <a:bodyPr/>
          <a:lstStyle/>
          <a:p>
            <a:r>
              <a:rPr lang="ru-RU" sz="2800" b="1" i="1" dirty="0">
                <a:latin typeface="Times New Roman" panose="02020603050405020304" pitchFamily="18" charset="0"/>
                <a:cs typeface="Times New Roman" panose="02020603050405020304" pitchFamily="18" charset="0"/>
              </a:rPr>
              <a:t>4. Очистка и сортировка семян по плотности (машины специальной очистки)</a:t>
            </a:r>
          </a:p>
          <a:p>
            <a:r>
              <a:rPr lang="ru-RU" sz="2800" dirty="0">
                <a:latin typeface="Times New Roman" panose="02020603050405020304" pitchFamily="18" charset="0"/>
                <a:cs typeface="Times New Roman" panose="02020603050405020304" pitchFamily="18" charset="0"/>
              </a:rPr>
              <a:t>Разделение семян по плотности применяют для получения наиболее</a:t>
            </a:r>
          </a:p>
          <a:p>
            <a:r>
              <a:rPr lang="ru-RU" sz="2800" dirty="0">
                <a:latin typeface="Times New Roman" panose="02020603050405020304" pitchFamily="18" charset="0"/>
                <a:cs typeface="Times New Roman" panose="02020603050405020304" pitchFamily="18" charset="0"/>
              </a:rPr>
              <a:t>жизнеспособных семян, а также для отделения трудноотделимых примесей с помощью </a:t>
            </a:r>
            <a:r>
              <a:rPr lang="ru-RU" sz="2800" i="1" dirty="0">
                <a:latin typeface="Times New Roman" panose="02020603050405020304" pitchFamily="18" charset="0"/>
                <a:cs typeface="Times New Roman" panose="02020603050405020304" pitchFamily="18" charset="0"/>
              </a:rPr>
              <a:t>пневмостола (вибростола).</a:t>
            </a:r>
          </a:p>
          <a:p>
            <a:r>
              <a:rPr lang="ru-RU" sz="2800" b="1" i="1" dirty="0">
                <a:latin typeface="Times New Roman" panose="02020603050405020304" pitchFamily="18" charset="0"/>
                <a:cs typeface="Times New Roman" panose="02020603050405020304" pitchFamily="18" charset="0"/>
              </a:rPr>
              <a:t>5. Разделение семян по форме и свойствам их поверхности</a:t>
            </a:r>
          </a:p>
          <a:p>
            <a:r>
              <a:rPr lang="ru-RU" sz="2800" dirty="0">
                <a:latin typeface="Times New Roman" panose="02020603050405020304" pitchFamily="18" charset="0"/>
                <a:cs typeface="Times New Roman" panose="02020603050405020304" pitchFamily="18" charset="0"/>
              </a:rPr>
              <a:t>Семена разных культур имеют различную форму (плоские, длинные,</a:t>
            </a:r>
          </a:p>
          <a:p>
            <a:r>
              <a:rPr lang="ru-RU" sz="2800" dirty="0">
                <a:latin typeface="Times New Roman" panose="02020603050405020304" pitchFamily="18" charset="0"/>
                <a:cs typeface="Times New Roman" panose="02020603050405020304" pitchFamily="18" charset="0"/>
              </a:rPr>
              <a:t>шарообразные, трехгранные) и состояние поверхности (гладкую, шероховатую, пористую, бугристую, ямчатую, покрытую пленками, пушком). Различие в форме и состоянии поверхности семян широко используется при очистке и сортировании зерновых смесей. Коэффициент трения при движении таких семян по наклонной поверхности также различен. С учетом этого для разделения семян созданы устройства, имеющие наклонные фрикционные</a:t>
            </a:r>
          </a:p>
          <a:p>
            <a:r>
              <a:rPr lang="ru-RU" sz="2800" dirty="0">
                <a:latin typeface="Times New Roman" panose="02020603050405020304" pitchFamily="18" charset="0"/>
                <a:cs typeface="Times New Roman" panose="02020603050405020304" pitchFamily="18" charset="0"/>
              </a:rPr>
              <a:t>поверхности: горки, винтовые сепараторы, фрикционные триеры.</a:t>
            </a:r>
          </a:p>
          <a:p>
            <a:endParaRPr lang="ru-RU" sz="2800" i="1"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
        <p:nvSpPr>
          <p:cNvPr id="4" name="object 4">
            <a:extLst>
              <a:ext uri="{FF2B5EF4-FFF2-40B4-BE49-F238E27FC236}">
                <a16:creationId xmlns:a16="http://schemas.microsoft.com/office/drawing/2014/main" id="{43D70370-915C-E285-0C23-B233FEAF5213}"/>
              </a:ext>
            </a:extLst>
          </p:cNvPr>
          <p:cNvSpPr/>
          <p:nvPr/>
        </p:nvSpPr>
        <p:spPr>
          <a:xfrm>
            <a:off x="1294" y="310032"/>
            <a:ext cx="10831806" cy="728194"/>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a:latin typeface="Times New Roman" panose="02020603050405020304" pitchFamily="18" charset="0"/>
                <a:cs typeface="Times New Roman" panose="02020603050405020304" pitchFamily="18" charset="0"/>
              </a:rPr>
              <a:t>Принцип работы сепарирующих органов </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77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p:txBody>
          <a:bodyPr/>
          <a:lstStyle/>
          <a:p>
            <a:pPr algn="l"/>
            <a:br>
              <a:rPr lang="ru-RU" sz="2800" b="0" dirty="0">
                <a:solidFill>
                  <a:srgbClr val="000000"/>
                </a:solidFill>
                <a:effectLst/>
                <a:latin typeface="Times New Roman" panose="02020603050405020304" pitchFamily="18" charset="0"/>
                <a:ea typeface="Times New Roman" panose="02020603050405020304" pitchFamily="18" charset="0"/>
              </a:rPr>
            </a:br>
            <a:br>
              <a:rPr lang="ru-RU" sz="2800" b="0" dirty="0">
                <a:solidFill>
                  <a:srgbClr val="000000"/>
                </a:solidFill>
                <a:effectLst/>
                <a:latin typeface="Times New Roman" panose="02020603050405020304" pitchFamily="18" charset="0"/>
                <a:ea typeface="Times New Roman" panose="02020603050405020304" pitchFamily="18" charset="0"/>
              </a:rPr>
            </a:br>
            <a:endParaRPr lang="ru-RU" sz="2800" b="0" dirty="0"/>
          </a:p>
        </p:txBody>
      </p:sp>
      <p:sp>
        <p:nvSpPr>
          <p:cNvPr id="6" name="Текст 5">
            <a:extLst>
              <a:ext uri="{FF2B5EF4-FFF2-40B4-BE49-F238E27FC236}">
                <a16:creationId xmlns:a16="http://schemas.microsoft.com/office/drawing/2014/main" id="{32698DA3-4659-18E0-5A84-93B47B447D18}"/>
              </a:ext>
            </a:extLst>
          </p:cNvPr>
          <p:cNvSpPr>
            <a:spLocks noGrp="1"/>
          </p:cNvSpPr>
          <p:nvPr>
            <p:ph type="body" idx="1"/>
          </p:nvPr>
        </p:nvSpPr>
        <p:spPr>
          <a:xfrm>
            <a:off x="0" y="1575526"/>
            <a:ext cx="10604500" cy="6611807"/>
          </a:xfrm>
        </p:spPr>
        <p:txBody>
          <a:bodyPr/>
          <a:lstStyle/>
          <a:p>
            <a:r>
              <a:rPr lang="ru-RU" sz="2800" dirty="0">
                <a:latin typeface="Times New Roman" panose="02020603050405020304" pitchFamily="18" charset="0"/>
                <a:cs typeface="Times New Roman" panose="02020603050405020304" pitchFamily="18" charset="0"/>
              </a:rPr>
              <a:t>	К зерноочистительным машинам предъявляют следующие основные агротехнические требования.</a:t>
            </a:r>
          </a:p>
          <a:p>
            <a:r>
              <a:rPr lang="ru-RU" sz="2800" dirty="0">
                <a:latin typeface="Times New Roman" panose="02020603050405020304" pitchFamily="18" charset="0"/>
                <a:cs typeface="Times New Roman" panose="02020603050405020304" pitchFamily="18" charset="0"/>
              </a:rPr>
              <a:t>	При заданных производительности, засоренности и допустимом количестве отходов за один пропуск машина должна давать очищенные семена, отвечающие требованиям к посевному или продовольственному зерну.</a:t>
            </a:r>
          </a:p>
          <a:p>
            <a:r>
              <a:rPr lang="ru-RU" sz="2800" dirty="0">
                <a:latin typeface="Times New Roman" panose="02020603050405020304" pitchFamily="18" charset="0"/>
                <a:cs typeface="Times New Roman" panose="02020603050405020304" pitchFamily="18" charset="0"/>
              </a:rPr>
              <a:t>	Рабочие органы и механизмы машины не должны повреждать очищаемое и сортируемое зерно.</a:t>
            </a:r>
          </a:p>
          <a:p>
            <a:r>
              <a:rPr lang="ru-RU" sz="2800" dirty="0">
                <a:latin typeface="Times New Roman" panose="02020603050405020304" pitchFamily="18" charset="0"/>
                <a:cs typeface="Times New Roman" panose="02020603050405020304" pitchFamily="18" charset="0"/>
              </a:rPr>
              <a:t>	Машина должна быть универсальной, то есть приспособленной для очистки и сортирования семян различных культур.</a:t>
            </a:r>
          </a:p>
          <a:p>
            <a:r>
              <a:rPr lang="ru-RU" sz="2800" dirty="0">
                <a:latin typeface="Times New Roman" panose="02020603050405020304" pitchFamily="18" charset="0"/>
                <a:cs typeface="Times New Roman" panose="02020603050405020304" pitchFamily="18" charset="0"/>
              </a:rPr>
              <a:t>	Машина должна быть удобной в эксплуатации, легко регулироваться, быть безопасной в работе и обеспечивать нормы санитарии.</a:t>
            </a:r>
          </a:p>
          <a:p>
            <a:endParaRPr lang="ru-RU" sz="2800" dirty="0">
              <a:latin typeface="Times New Roman" panose="02020603050405020304" pitchFamily="18" charset="0"/>
              <a:cs typeface="Times New Roman" panose="02020603050405020304" pitchFamily="18" charset="0"/>
            </a:endParaRPr>
          </a:p>
        </p:txBody>
      </p:sp>
      <p:sp>
        <p:nvSpPr>
          <p:cNvPr id="4" name="object 4">
            <a:extLst>
              <a:ext uri="{FF2B5EF4-FFF2-40B4-BE49-F238E27FC236}">
                <a16:creationId xmlns:a16="http://schemas.microsoft.com/office/drawing/2014/main" id="{43D70370-915C-E285-0C23-B233FEAF5213}"/>
              </a:ext>
            </a:extLst>
          </p:cNvPr>
          <p:cNvSpPr/>
          <p:nvPr/>
        </p:nvSpPr>
        <p:spPr>
          <a:xfrm>
            <a:off x="72768" y="85333"/>
            <a:ext cx="10692106" cy="1490193"/>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a:latin typeface="Times New Roman" panose="02020603050405020304" pitchFamily="18" charset="0"/>
                <a:cs typeface="Times New Roman" panose="02020603050405020304" pitchFamily="18" charset="0"/>
              </a:rPr>
              <a:t>Общие агротехнические требования к зерноочистительным</a:t>
            </a:r>
          </a:p>
          <a:p>
            <a:pPr algn="ctr"/>
            <a:r>
              <a:rPr lang="ru-RU" sz="3200" b="1" spc="300">
                <a:latin typeface="Times New Roman" panose="02020603050405020304" pitchFamily="18" charset="0"/>
                <a:cs typeface="Times New Roman" panose="02020603050405020304" pitchFamily="18" charset="0"/>
              </a:rPr>
              <a:t>машинам</a:t>
            </a:r>
            <a:endParaRPr lang="ru-RU"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18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826EB8-8808-DF61-C5C4-FB61C3C778CB}"/>
              </a:ext>
            </a:extLst>
          </p:cNvPr>
          <p:cNvSpPr>
            <a:spLocks noGrp="1"/>
          </p:cNvSpPr>
          <p:nvPr>
            <p:ph type="title"/>
          </p:nvPr>
        </p:nvSpPr>
        <p:spPr>
          <a:xfrm>
            <a:off x="317500" y="885825"/>
            <a:ext cx="10134600" cy="6032421"/>
          </a:xfrm>
        </p:spPr>
        <p:txBody>
          <a:bodyPr/>
          <a:lstStyle/>
          <a:p>
            <a:pPr algn="l"/>
            <a:r>
              <a:rPr lang="ru-RU" sz="2800" b="0" i="0" dirty="0">
                <a:solidFill>
                  <a:schemeClr val="tx1"/>
                </a:solidFill>
                <a:effectLst/>
                <a:latin typeface="Times New Roman" panose="02020603050405020304" pitchFamily="18" charset="0"/>
                <a:cs typeface="Times New Roman" panose="02020603050405020304" pitchFamily="18" charset="0"/>
              </a:rPr>
              <a:t>Наше предприятие производит полный спектр сельхозоборудования для очистки, сортировки и хранения зерна: </a:t>
            </a:r>
            <a:br>
              <a:rPr lang="ru-RU" sz="2800" b="0" i="0" dirty="0">
                <a:solidFill>
                  <a:schemeClr val="tx1"/>
                </a:solidFill>
                <a:effectLst/>
                <a:latin typeface="Times New Roman" panose="02020603050405020304" pitchFamily="18" charset="0"/>
                <a:cs typeface="Times New Roman" panose="02020603050405020304" pitchFamily="18" charset="0"/>
              </a:rPr>
            </a:br>
            <a:r>
              <a:rPr lang="ru-RU" sz="2800" b="0" i="0" dirty="0">
                <a:solidFill>
                  <a:schemeClr val="tx1"/>
                </a:solidFill>
                <a:effectLst/>
                <a:latin typeface="Times New Roman" panose="02020603050405020304" pitchFamily="18" charset="0"/>
                <a:cs typeface="Times New Roman" panose="02020603050405020304" pitchFamily="18" charset="0"/>
              </a:rPr>
              <a:t>1.Сепараторы предварительной подработки зерна высокой производительности.</a:t>
            </a:r>
            <a:br>
              <a:rPr lang="ru-RU" sz="2800" b="0" i="0" dirty="0">
                <a:solidFill>
                  <a:schemeClr val="tx1"/>
                </a:solidFill>
                <a:effectLst/>
                <a:latin typeface="Times New Roman" panose="02020603050405020304" pitchFamily="18" charset="0"/>
                <a:cs typeface="Times New Roman" panose="02020603050405020304" pitchFamily="18" charset="0"/>
              </a:rPr>
            </a:br>
            <a:r>
              <a:rPr lang="ru-RU" sz="2800" b="0" i="0" dirty="0">
                <a:solidFill>
                  <a:schemeClr val="tx1"/>
                </a:solidFill>
                <a:effectLst/>
                <a:latin typeface="Times New Roman" panose="02020603050405020304" pitchFamily="18" charset="0"/>
                <a:cs typeface="Times New Roman" panose="02020603050405020304" pitchFamily="18" charset="0"/>
              </a:rPr>
              <a:t>2. Универсальные зерноочистительные сепараторы.</a:t>
            </a:r>
            <a:br>
              <a:rPr lang="ru-RU" sz="2800" b="0" i="0" dirty="0">
                <a:solidFill>
                  <a:schemeClr val="tx1"/>
                </a:solidFill>
                <a:effectLst/>
                <a:latin typeface="Times New Roman" panose="02020603050405020304" pitchFamily="18" charset="0"/>
                <a:cs typeface="Times New Roman" panose="02020603050405020304" pitchFamily="18" charset="0"/>
              </a:rPr>
            </a:br>
            <a:r>
              <a:rPr lang="ru-RU" sz="2800" b="0" i="0" dirty="0">
                <a:solidFill>
                  <a:schemeClr val="tx1"/>
                </a:solidFill>
                <a:effectLst/>
                <a:latin typeface="Times New Roman" panose="02020603050405020304" pitchFamily="18" charset="0"/>
                <a:cs typeface="Times New Roman" panose="02020603050405020304" pitchFamily="18" charset="0"/>
              </a:rPr>
              <a:t>3. Триерные блоки.</a:t>
            </a:r>
            <a:br>
              <a:rPr lang="ru-RU" sz="2800" b="0" i="0" dirty="0">
                <a:solidFill>
                  <a:schemeClr val="tx1"/>
                </a:solidFill>
                <a:effectLst/>
                <a:latin typeface="Times New Roman" panose="02020603050405020304" pitchFamily="18" charset="0"/>
                <a:cs typeface="Times New Roman" panose="02020603050405020304" pitchFamily="18" charset="0"/>
              </a:rPr>
            </a:br>
            <a:r>
              <a:rPr lang="ru-RU" sz="2800" b="0" i="0" dirty="0">
                <a:solidFill>
                  <a:schemeClr val="tx1"/>
                </a:solidFill>
                <a:effectLst/>
                <a:latin typeface="Times New Roman" panose="02020603050405020304" pitchFamily="18" charset="0"/>
                <a:cs typeface="Times New Roman" panose="02020603050405020304" pitchFamily="18" charset="0"/>
              </a:rPr>
              <a:t>4. Транспортное оборудование (нории ковшовые, транспортеры). </a:t>
            </a:r>
            <a:br>
              <a:rPr lang="ru-RU" sz="2800" b="0" i="0" dirty="0">
                <a:solidFill>
                  <a:schemeClr val="tx1"/>
                </a:solidFill>
                <a:effectLst/>
                <a:latin typeface="Times New Roman" panose="02020603050405020304" pitchFamily="18" charset="0"/>
                <a:cs typeface="Times New Roman" panose="02020603050405020304" pitchFamily="18" charset="0"/>
              </a:rPr>
            </a:br>
            <a:r>
              <a:rPr lang="ru-RU" sz="2800" b="0" i="0" dirty="0">
                <a:solidFill>
                  <a:schemeClr val="tx1"/>
                </a:solidFill>
                <a:effectLst/>
                <a:latin typeface="Times New Roman" panose="02020603050405020304" pitchFamily="18" charset="0"/>
                <a:cs typeface="Times New Roman" panose="02020603050405020304" pitchFamily="18" charset="0"/>
              </a:rPr>
              <a:t>5. Конструкция ЗАВ (бункеры). </a:t>
            </a:r>
            <a:br>
              <a:rPr lang="ru-RU" sz="2800" b="0" i="0" dirty="0">
                <a:solidFill>
                  <a:schemeClr val="tx1"/>
                </a:solidFill>
                <a:effectLst/>
                <a:latin typeface="Times New Roman" panose="02020603050405020304" pitchFamily="18" charset="0"/>
                <a:cs typeface="Times New Roman" panose="02020603050405020304" pitchFamily="18" charset="0"/>
              </a:rPr>
            </a:br>
            <a:r>
              <a:rPr lang="ru-RU" sz="2800" b="0" i="0" dirty="0">
                <a:solidFill>
                  <a:schemeClr val="tx1"/>
                </a:solidFill>
                <a:effectLst/>
                <a:latin typeface="Times New Roman" panose="02020603050405020304" pitchFamily="18" charset="0"/>
                <a:cs typeface="Times New Roman" panose="02020603050405020304" pitchFamily="18" charset="0"/>
              </a:rPr>
              <a:t>6. Сита и решета любого размера на все виды решетных зерноочистительных машин. </a:t>
            </a:r>
            <a:br>
              <a:rPr lang="ru-RU" sz="2800" b="0" i="0" dirty="0">
                <a:solidFill>
                  <a:schemeClr val="tx1"/>
                </a:solidFill>
                <a:effectLst/>
                <a:latin typeface="Times New Roman" panose="02020603050405020304" pitchFamily="18" charset="0"/>
                <a:cs typeface="Times New Roman" panose="02020603050405020304" pitchFamily="18" charset="0"/>
              </a:rPr>
            </a:br>
            <a:br>
              <a:rPr lang="ru-RU" sz="2800" b="0" i="0" dirty="0">
                <a:solidFill>
                  <a:schemeClr val="tx1"/>
                </a:solidFill>
                <a:effectLst/>
                <a:latin typeface="Times New Roman" panose="02020603050405020304" pitchFamily="18" charset="0"/>
                <a:cs typeface="Times New Roman" panose="02020603050405020304" pitchFamily="18" charset="0"/>
              </a:rPr>
            </a:br>
            <a:r>
              <a:rPr lang="ru-RU" sz="2800" b="0" i="0" dirty="0">
                <a:solidFill>
                  <a:schemeClr val="tx1"/>
                </a:solidFill>
                <a:effectLst/>
                <a:latin typeface="Times New Roman" panose="02020603050405020304" pitchFamily="18" charset="0"/>
                <a:cs typeface="Times New Roman" panose="02020603050405020304" pitchFamily="18" charset="0"/>
              </a:rPr>
              <a:t>Все машины характеризуются минимальными потерями и позволяют довести свойства входящего сырья до товарных кондиций, а также получать высококачественные семена.</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4" name="object 6">
            <a:extLst>
              <a:ext uri="{FF2B5EF4-FFF2-40B4-BE49-F238E27FC236}">
                <a16:creationId xmlns:a16="http://schemas.microsoft.com/office/drawing/2014/main" id="{F0C13F4F-2CE2-9EED-CEF6-2FFBEDFE41DF}"/>
              </a:ext>
            </a:extLst>
          </p:cNvPr>
          <p:cNvSpPr>
            <a:spLocks noGrp="1"/>
          </p:cNvSpPr>
          <p:nvPr>
            <p:ph type="body" idx="1"/>
          </p:nvPr>
        </p:nvSpPr>
        <p:spPr>
          <a:xfrm>
            <a:off x="0" y="-26716"/>
            <a:ext cx="7062787" cy="738664"/>
          </a:xfrm>
          <a:custGeom>
            <a:avLst/>
            <a:gdLst/>
            <a:ahLst/>
            <a:cxnLst/>
            <a:rect l="l" t="t" r="r" b="b"/>
            <a:pathLst>
              <a:path w="10182225" h="759460">
                <a:moveTo>
                  <a:pt x="0" y="759383"/>
                </a:moveTo>
                <a:lnTo>
                  <a:pt x="10181882" y="759383"/>
                </a:lnTo>
                <a:lnTo>
                  <a:pt x="10181882" y="0"/>
                </a:lnTo>
                <a:lnTo>
                  <a:pt x="0" y="0"/>
                </a:lnTo>
                <a:lnTo>
                  <a:pt x="0" y="759383"/>
                </a:lnTo>
                <a:close/>
              </a:path>
            </a:pathLst>
          </a:custGeom>
          <a:solidFill>
            <a:srgbClr val="FFCD1B"/>
          </a:solidFill>
        </p:spPr>
        <p:txBody>
          <a:bodyPr wrap="square" lIns="0" tIns="0" rIns="0" bIns="0" rtlCol="0"/>
          <a:lstStyle/>
          <a:p>
            <a:r>
              <a:rPr lang="ru-RU" sz="4800" b="1" dirty="0">
                <a:latin typeface="Times New Roman" panose="02020603050405020304" pitchFamily="18" charset="0"/>
                <a:cs typeface="Times New Roman" panose="02020603050405020304" pitchFamily="18" charset="0"/>
              </a:rPr>
              <a:t>О предприятии</a:t>
            </a:r>
          </a:p>
        </p:txBody>
      </p:sp>
    </p:spTree>
    <p:extLst>
      <p:ext uri="{BB962C8B-B14F-4D97-AF65-F5344CB8AC3E}">
        <p14:creationId xmlns:p14="http://schemas.microsoft.com/office/powerpoint/2010/main" val="144772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691" y="0"/>
            <a:ext cx="10670540" cy="7560309"/>
          </a:xfrm>
          <a:custGeom>
            <a:avLst/>
            <a:gdLst/>
            <a:ahLst/>
            <a:cxnLst/>
            <a:rect l="l" t="t" r="r" b="b"/>
            <a:pathLst>
              <a:path w="10670540" h="7560309">
                <a:moveTo>
                  <a:pt x="0" y="7560056"/>
                </a:moveTo>
                <a:lnTo>
                  <a:pt x="10670311" y="7560056"/>
                </a:lnTo>
                <a:lnTo>
                  <a:pt x="10670311" y="0"/>
                </a:lnTo>
                <a:lnTo>
                  <a:pt x="0" y="0"/>
                </a:lnTo>
                <a:lnTo>
                  <a:pt x="0" y="7560056"/>
                </a:lnTo>
                <a:close/>
              </a:path>
            </a:pathLst>
          </a:custGeom>
          <a:solidFill>
            <a:srgbClr val="F2F2F2"/>
          </a:solidFill>
        </p:spPr>
        <p:txBody>
          <a:bodyPr wrap="square" lIns="0" tIns="0" rIns="0" bIns="0" rtlCol="0"/>
          <a:lstStyle/>
          <a:p>
            <a:endParaRPr/>
          </a:p>
        </p:txBody>
      </p:sp>
      <p:sp>
        <p:nvSpPr>
          <p:cNvPr id="3" name="object 3"/>
          <p:cNvSpPr/>
          <p:nvPr/>
        </p:nvSpPr>
        <p:spPr>
          <a:xfrm>
            <a:off x="0" y="28187"/>
            <a:ext cx="10670298" cy="37615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783215" y="3819998"/>
            <a:ext cx="6908787" cy="374005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1699" y="3803067"/>
            <a:ext cx="3799992" cy="375698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238" y="278485"/>
            <a:ext cx="10182225" cy="759460"/>
          </a:xfrm>
          <a:custGeom>
            <a:avLst/>
            <a:gdLst/>
            <a:ahLst/>
            <a:cxnLst/>
            <a:rect l="l" t="t" r="r" b="b"/>
            <a:pathLst>
              <a:path w="10182225" h="759460">
                <a:moveTo>
                  <a:pt x="0" y="759383"/>
                </a:moveTo>
                <a:lnTo>
                  <a:pt x="10181882" y="759383"/>
                </a:lnTo>
                <a:lnTo>
                  <a:pt x="10181882" y="0"/>
                </a:lnTo>
                <a:lnTo>
                  <a:pt x="0" y="0"/>
                </a:lnTo>
                <a:lnTo>
                  <a:pt x="0" y="759383"/>
                </a:lnTo>
                <a:close/>
              </a:path>
            </a:pathLst>
          </a:custGeom>
          <a:solidFill>
            <a:srgbClr val="FFCD1B"/>
          </a:solidFill>
        </p:spPr>
        <p:txBody>
          <a:bodyPr wrap="square" lIns="0" tIns="0" rIns="0" bIns="0" rtlCol="0"/>
          <a:lstStyle/>
          <a:p>
            <a:endParaRPr/>
          </a:p>
        </p:txBody>
      </p:sp>
      <p:sp>
        <p:nvSpPr>
          <p:cNvPr id="7" name="object 7"/>
          <p:cNvSpPr txBox="1">
            <a:spLocks noGrp="1"/>
          </p:cNvSpPr>
          <p:nvPr>
            <p:ph type="title"/>
          </p:nvPr>
        </p:nvSpPr>
        <p:spPr>
          <a:xfrm>
            <a:off x="346341" y="268230"/>
            <a:ext cx="9450070" cy="605294"/>
          </a:xfrm>
          <a:prstGeom prst="rect">
            <a:avLst/>
          </a:prstGeom>
        </p:spPr>
        <p:txBody>
          <a:bodyPr vert="horz" wrap="square" lIns="0" tIns="12700" rIns="0" bIns="0" rtlCol="0">
            <a:spAutoFit/>
          </a:bodyPr>
          <a:lstStyle/>
          <a:p>
            <a:pPr marL="12700">
              <a:lnSpc>
                <a:spcPct val="100000"/>
              </a:lnSpc>
              <a:spcBef>
                <a:spcPts val="100"/>
              </a:spcBef>
            </a:pPr>
            <a:r>
              <a:rPr sz="3850" spc="-240" dirty="0">
                <a:latin typeface="Times New Roman" panose="02020603050405020304" pitchFamily="18" charset="0"/>
                <a:cs typeface="Times New Roman" panose="02020603050405020304" pitchFamily="18" charset="0"/>
              </a:rPr>
              <a:t>Производственные </a:t>
            </a:r>
            <a:r>
              <a:rPr sz="3850" dirty="0">
                <a:latin typeface="Times New Roman" panose="02020603050405020304" pitchFamily="18" charset="0"/>
                <a:cs typeface="Times New Roman" panose="02020603050405020304" pitchFamily="18" charset="0"/>
              </a:rPr>
              <a:t>достижения</a:t>
            </a:r>
          </a:p>
        </p:txBody>
      </p:sp>
      <p:sp>
        <p:nvSpPr>
          <p:cNvPr id="8" name="object 8"/>
          <p:cNvSpPr txBox="1"/>
          <p:nvPr/>
        </p:nvSpPr>
        <p:spPr>
          <a:xfrm>
            <a:off x="839353" y="1138110"/>
            <a:ext cx="9142730" cy="495007"/>
          </a:xfrm>
          <a:prstGeom prst="rect">
            <a:avLst/>
          </a:prstGeom>
        </p:spPr>
        <p:txBody>
          <a:bodyPr vert="horz" wrap="square" lIns="0" tIns="33020" rIns="0" bIns="0" rtlCol="0">
            <a:spAutoFit/>
          </a:bodyPr>
          <a:lstStyle/>
          <a:p>
            <a:pPr marL="12700" marR="5080" indent="-635" algn="just">
              <a:lnSpc>
                <a:spcPts val="1800"/>
              </a:lnSpc>
              <a:spcBef>
                <a:spcPts val="260"/>
              </a:spcBef>
            </a:pPr>
            <a:r>
              <a:rPr sz="1600" spc="50" dirty="0">
                <a:solidFill>
                  <a:srgbClr val="1C1C1B"/>
                </a:solidFill>
                <a:latin typeface="Arial" panose="020B0604020202020204" pitchFamily="34" charset="0"/>
                <a:cs typeface="Arial" panose="020B0604020202020204" pitchFamily="34" charset="0"/>
              </a:rPr>
              <a:t>Производство </a:t>
            </a:r>
            <a:r>
              <a:rPr sz="1600" spc="100" dirty="0">
                <a:solidFill>
                  <a:srgbClr val="1C1C1B"/>
                </a:solidFill>
                <a:latin typeface="Arial" panose="020B0604020202020204" pitchFamily="34" charset="0"/>
                <a:cs typeface="Arial" panose="020B0604020202020204" pitchFamily="34" charset="0"/>
              </a:rPr>
              <a:t>с </a:t>
            </a:r>
            <a:r>
              <a:rPr sz="1600" spc="15" dirty="0">
                <a:solidFill>
                  <a:srgbClr val="1C1C1B"/>
                </a:solidFill>
                <a:latin typeface="Arial" panose="020B0604020202020204" pitchFamily="34" charset="0"/>
                <a:cs typeface="Arial" panose="020B0604020202020204" pitchFamily="34" charset="0"/>
              </a:rPr>
              <a:t>высококвалифицированным </a:t>
            </a:r>
            <a:r>
              <a:rPr sz="1600" spc="25" dirty="0">
                <a:solidFill>
                  <a:srgbClr val="1C1C1B"/>
                </a:solidFill>
                <a:latin typeface="Arial" panose="020B0604020202020204" pitchFamily="34" charset="0"/>
                <a:cs typeface="Arial" panose="020B0604020202020204" pitchFamily="34" charset="0"/>
              </a:rPr>
              <a:t>персоналом </a:t>
            </a:r>
            <a:r>
              <a:rPr sz="1600" spc="30" dirty="0">
                <a:solidFill>
                  <a:srgbClr val="1C1C1B"/>
                </a:solidFill>
                <a:latin typeface="Arial" panose="020B0604020202020204" pitchFamily="34" charset="0"/>
                <a:cs typeface="Arial" panose="020B0604020202020204" pitchFamily="34" charset="0"/>
              </a:rPr>
              <a:t>и </a:t>
            </a:r>
            <a:r>
              <a:rPr sz="1600" spc="5" dirty="0">
                <a:solidFill>
                  <a:srgbClr val="1C1C1B"/>
                </a:solidFill>
                <a:latin typeface="Arial" panose="020B0604020202020204" pitchFamily="34" charset="0"/>
                <a:cs typeface="Arial" panose="020B0604020202020204" pitchFamily="34" charset="0"/>
              </a:rPr>
              <a:t>современным </a:t>
            </a:r>
            <a:r>
              <a:rPr sz="1600" spc="25" dirty="0">
                <a:solidFill>
                  <a:srgbClr val="1C1C1B"/>
                </a:solidFill>
                <a:latin typeface="Arial" panose="020B0604020202020204" pitchFamily="34" charset="0"/>
                <a:cs typeface="Arial" panose="020B0604020202020204" pitchFamily="34" charset="0"/>
              </a:rPr>
              <a:t>высокотехнологичным  </a:t>
            </a:r>
            <a:r>
              <a:rPr sz="1600" spc="10" dirty="0">
                <a:solidFill>
                  <a:srgbClr val="1C1C1B"/>
                </a:solidFill>
                <a:latin typeface="Arial" panose="020B0604020202020204" pitchFamily="34" charset="0"/>
                <a:cs typeface="Arial" panose="020B0604020202020204" pitchFamily="34" charset="0"/>
              </a:rPr>
              <a:t>оборудованием</a:t>
            </a:r>
            <a:endParaRPr sz="1600" dirty="0">
              <a:latin typeface="Arial" panose="020B0604020202020204" pitchFamily="34" charset="0"/>
              <a:cs typeface="Arial" panose="020B0604020202020204" pitchFamily="34" charset="0"/>
            </a:endParaRPr>
          </a:p>
        </p:txBody>
      </p:sp>
      <p:sp>
        <p:nvSpPr>
          <p:cNvPr id="9" name="object 9"/>
          <p:cNvSpPr/>
          <p:nvPr/>
        </p:nvSpPr>
        <p:spPr>
          <a:xfrm>
            <a:off x="7171156" y="2032229"/>
            <a:ext cx="2941637" cy="204884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159790" y="3312109"/>
            <a:ext cx="2961640" cy="788035"/>
          </a:xfrm>
          <a:custGeom>
            <a:avLst/>
            <a:gdLst/>
            <a:ahLst/>
            <a:cxnLst/>
            <a:rect l="l" t="t" r="r" b="b"/>
            <a:pathLst>
              <a:path w="2961640" h="788035">
                <a:moveTo>
                  <a:pt x="0" y="787869"/>
                </a:moveTo>
                <a:lnTo>
                  <a:pt x="2961462" y="787869"/>
                </a:lnTo>
                <a:lnTo>
                  <a:pt x="2961462" y="0"/>
                </a:lnTo>
                <a:lnTo>
                  <a:pt x="0" y="0"/>
                </a:lnTo>
                <a:lnTo>
                  <a:pt x="0" y="787869"/>
                </a:lnTo>
                <a:close/>
              </a:path>
            </a:pathLst>
          </a:custGeom>
          <a:solidFill>
            <a:srgbClr val="FFCD1B"/>
          </a:solidFill>
        </p:spPr>
        <p:txBody>
          <a:bodyPr wrap="square" lIns="0" tIns="0" rIns="0" bIns="0" rtlCol="0"/>
          <a:lstStyle/>
          <a:p>
            <a:endParaRPr/>
          </a:p>
        </p:txBody>
      </p:sp>
      <p:sp>
        <p:nvSpPr>
          <p:cNvPr id="11" name="object 11"/>
          <p:cNvSpPr/>
          <p:nvPr/>
        </p:nvSpPr>
        <p:spPr>
          <a:xfrm>
            <a:off x="3980078" y="2035962"/>
            <a:ext cx="2942374" cy="204941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761745" y="2032241"/>
            <a:ext cx="2944638" cy="2056104"/>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22288" y="3312109"/>
            <a:ext cx="2961640" cy="788035"/>
          </a:xfrm>
          <a:custGeom>
            <a:avLst/>
            <a:gdLst/>
            <a:ahLst/>
            <a:cxnLst/>
            <a:rect l="l" t="t" r="r" b="b"/>
            <a:pathLst>
              <a:path w="2961640" h="788035">
                <a:moveTo>
                  <a:pt x="0" y="787869"/>
                </a:moveTo>
                <a:lnTo>
                  <a:pt x="2961462" y="787869"/>
                </a:lnTo>
                <a:lnTo>
                  <a:pt x="2961462" y="0"/>
                </a:lnTo>
                <a:lnTo>
                  <a:pt x="0" y="0"/>
                </a:lnTo>
                <a:lnTo>
                  <a:pt x="0" y="787869"/>
                </a:lnTo>
                <a:close/>
              </a:path>
            </a:pathLst>
          </a:custGeom>
          <a:solidFill>
            <a:srgbClr val="FFCD1B"/>
          </a:solidFill>
        </p:spPr>
        <p:txBody>
          <a:bodyPr wrap="square" lIns="0" tIns="0" rIns="0" bIns="0" rtlCol="0"/>
          <a:lstStyle/>
          <a:p>
            <a:endParaRPr/>
          </a:p>
        </p:txBody>
      </p:sp>
      <p:sp>
        <p:nvSpPr>
          <p:cNvPr id="14" name="object 14"/>
          <p:cNvSpPr txBox="1"/>
          <p:nvPr/>
        </p:nvSpPr>
        <p:spPr>
          <a:xfrm>
            <a:off x="1577479" y="3402448"/>
            <a:ext cx="1330960" cy="242570"/>
          </a:xfrm>
          <a:prstGeom prst="rect">
            <a:avLst/>
          </a:prstGeom>
        </p:spPr>
        <p:txBody>
          <a:bodyPr vert="horz" wrap="square" lIns="0" tIns="15240" rIns="0" bIns="0" rtlCol="0">
            <a:spAutoFit/>
          </a:bodyPr>
          <a:lstStyle/>
          <a:p>
            <a:pPr>
              <a:lnSpc>
                <a:spcPct val="100000"/>
              </a:lnSpc>
              <a:spcBef>
                <a:spcPts val="120"/>
              </a:spcBef>
            </a:pPr>
            <a:r>
              <a:rPr sz="1400" b="1" spc="35" dirty="0">
                <a:solidFill>
                  <a:srgbClr val="1C1C1B"/>
                </a:solidFill>
                <a:latin typeface="Calibri"/>
                <a:cs typeface="Calibri"/>
              </a:rPr>
              <a:t>Сотрудничество</a:t>
            </a:r>
            <a:endParaRPr sz="1400" dirty="0">
              <a:latin typeface="Calibri"/>
              <a:cs typeface="Calibri"/>
            </a:endParaRPr>
          </a:p>
        </p:txBody>
      </p:sp>
      <p:sp>
        <p:nvSpPr>
          <p:cNvPr id="15" name="object 15"/>
          <p:cNvSpPr txBox="1"/>
          <p:nvPr/>
        </p:nvSpPr>
        <p:spPr>
          <a:xfrm>
            <a:off x="964707" y="3583093"/>
            <a:ext cx="2546570" cy="230832"/>
          </a:xfrm>
          <a:prstGeom prst="rect">
            <a:avLst/>
          </a:prstGeom>
        </p:spPr>
        <p:txBody>
          <a:bodyPr vert="horz" wrap="square" lIns="0" tIns="15240" rIns="0" bIns="0" rtlCol="0">
            <a:spAutoFit/>
          </a:bodyPr>
          <a:lstStyle/>
          <a:p>
            <a:pPr>
              <a:lnSpc>
                <a:spcPct val="100000"/>
              </a:lnSpc>
              <a:spcBef>
                <a:spcPts val="120"/>
              </a:spcBef>
            </a:pPr>
            <a:r>
              <a:rPr sz="1400" b="1" spc="100" dirty="0">
                <a:solidFill>
                  <a:srgbClr val="1C1C1B"/>
                </a:solidFill>
                <a:latin typeface="Calibri"/>
                <a:cs typeface="Calibri"/>
              </a:rPr>
              <a:t>с</a:t>
            </a:r>
            <a:r>
              <a:rPr sz="1400" b="1" spc="-40" dirty="0">
                <a:solidFill>
                  <a:srgbClr val="1C1C1B"/>
                </a:solidFill>
                <a:latin typeface="Calibri"/>
                <a:cs typeface="Calibri"/>
              </a:rPr>
              <a:t> </a:t>
            </a:r>
            <a:r>
              <a:rPr sz="1400" b="1" spc="25" dirty="0">
                <a:solidFill>
                  <a:srgbClr val="1C1C1B"/>
                </a:solidFill>
                <a:latin typeface="Calibri"/>
                <a:cs typeface="Calibri"/>
              </a:rPr>
              <a:t>научное-исследовательскими</a:t>
            </a:r>
            <a:endParaRPr sz="1400" dirty="0">
              <a:latin typeface="Calibri"/>
              <a:cs typeface="Calibri"/>
            </a:endParaRPr>
          </a:p>
        </p:txBody>
      </p:sp>
      <p:sp>
        <p:nvSpPr>
          <p:cNvPr id="16" name="object 16"/>
          <p:cNvSpPr txBox="1"/>
          <p:nvPr/>
        </p:nvSpPr>
        <p:spPr>
          <a:xfrm>
            <a:off x="1723631" y="3763750"/>
            <a:ext cx="1038860" cy="230832"/>
          </a:xfrm>
          <a:prstGeom prst="rect">
            <a:avLst/>
          </a:prstGeom>
        </p:spPr>
        <p:txBody>
          <a:bodyPr vert="horz" wrap="square" lIns="0" tIns="15240" rIns="0" bIns="0" rtlCol="0">
            <a:spAutoFit/>
          </a:bodyPr>
          <a:lstStyle/>
          <a:p>
            <a:pPr>
              <a:lnSpc>
                <a:spcPct val="100000"/>
              </a:lnSpc>
              <a:spcBef>
                <a:spcPts val="120"/>
              </a:spcBef>
            </a:pPr>
            <a:r>
              <a:rPr sz="1400" b="1" spc="25" dirty="0">
                <a:solidFill>
                  <a:srgbClr val="1C1C1B"/>
                </a:solidFill>
                <a:latin typeface="Calibri"/>
                <a:cs typeface="Calibri"/>
              </a:rPr>
              <a:t>ин</a:t>
            </a:r>
            <a:r>
              <a:rPr sz="1400" b="1" spc="90" dirty="0">
                <a:solidFill>
                  <a:srgbClr val="1C1C1B"/>
                </a:solidFill>
                <a:latin typeface="Calibri"/>
                <a:cs typeface="Calibri"/>
              </a:rPr>
              <a:t>с</a:t>
            </a:r>
            <a:r>
              <a:rPr sz="1400" b="1" spc="50" dirty="0">
                <a:solidFill>
                  <a:srgbClr val="1C1C1B"/>
                </a:solidFill>
                <a:latin typeface="Calibri"/>
                <a:cs typeface="Calibri"/>
              </a:rPr>
              <a:t>ти</a:t>
            </a:r>
            <a:r>
              <a:rPr sz="1400" b="1" spc="85" dirty="0">
                <a:solidFill>
                  <a:srgbClr val="1C1C1B"/>
                </a:solidFill>
                <a:latin typeface="Calibri"/>
                <a:cs typeface="Calibri"/>
              </a:rPr>
              <a:t>т</a:t>
            </a:r>
            <a:r>
              <a:rPr sz="1400" b="1" spc="50" dirty="0">
                <a:solidFill>
                  <a:srgbClr val="1C1C1B"/>
                </a:solidFill>
                <a:latin typeface="Calibri"/>
                <a:cs typeface="Calibri"/>
              </a:rPr>
              <a:t>у</a:t>
            </a:r>
            <a:r>
              <a:rPr sz="1400" b="1" spc="-5" dirty="0">
                <a:solidFill>
                  <a:srgbClr val="1C1C1B"/>
                </a:solidFill>
                <a:latin typeface="Calibri"/>
                <a:cs typeface="Calibri"/>
              </a:rPr>
              <a:t>тами</a:t>
            </a:r>
            <a:endParaRPr sz="1400" dirty="0">
              <a:latin typeface="Calibri"/>
              <a:cs typeface="Calibri"/>
            </a:endParaRPr>
          </a:p>
        </p:txBody>
      </p:sp>
      <p:sp>
        <p:nvSpPr>
          <p:cNvPr id="17" name="object 17"/>
          <p:cNvSpPr txBox="1"/>
          <p:nvPr/>
        </p:nvSpPr>
        <p:spPr>
          <a:xfrm>
            <a:off x="763155" y="4188822"/>
            <a:ext cx="2702560" cy="330200"/>
          </a:xfrm>
          <a:prstGeom prst="rect">
            <a:avLst/>
          </a:prstGeom>
        </p:spPr>
        <p:txBody>
          <a:bodyPr vert="horz" wrap="square" lIns="0" tIns="12700" rIns="0" bIns="0" rtlCol="0">
            <a:spAutoFit/>
          </a:bodyPr>
          <a:lstStyle/>
          <a:p>
            <a:pPr marL="12700" marR="5080">
              <a:lnSpc>
                <a:spcPct val="100000"/>
              </a:lnSpc>
              <a:spcBef>
                <a:spcPts val="100"/>
              </a:spcBef>
            </a:pPr>
            <a:r>
              <a:rPr sz="1000" spc="25" dirty="0">
                <a:solidFill>
                  <a:srgbClr val="1C1C1B"/>
                </a:solidFill>
                <a:latin typeface="Calibri"/>
                <a:cs typeface="Calibri"/>
              </a:rPr>
              <a:t>Сотрудничество </a:t>
            </a:r>
            <a:r>
              <a:rPr sz="1000" spc="60" dirty="0">
                <a:solidFill>
                  <a:srgbClr val="1C1C1B"/>
                </a:solidFill>
                <a:latin typeface="Calibri"/>
                <a:cs typeface="Calibri"/>
              </a:rPr>
              <a:t>с </a:t>
            </a:r>
            <a:r>
              <a:rPr sz="1000" spc="-5" dirty="0">
                <a:solidFill>
                  <a:srgbClr val="1C1C1B"/>
                </a:solidFill>
                <a:latin typeface="Calibri"/>
                <a:cs typeface="Calibri"/>
              </a:rPr>
              <a:t>научными учреждениями,</a:t>
            </a:r>
            <a:r>
              <a:rPr sz="1000" spc="-120" dirty="0">
                <a:solidFill>
                  <a:srgbClr val="1C1C1B"/>
                </a:solidFill>
                <a:latin typeface="Calibri"/>
                <a:cs typeface="Calibri"/>
              </a:rPr>
              <a:t> </a:t>
            </a:r>
            <a:r>
              <a:rPr sz="1000" spc="15" dirty="0">
                <a:solidFill>
                  <a:srgbClr val="1C1C1B"/>
                </a:solidFill>
                <a:latin typeface="Calibri"/>
                <a:cs typeface="Calibri"/>
              </a:rPr>
              <a:t>что  </a:t>
            </a:r>
            <a:r>
              <a:rPr sz="1000" spc="5" dirty="0">
                <a:solidFill>
                  <a:srgbClr val="1C1C1B"/>
                </a:solidFill>
                <a:latin typeface="Calibri"/>
                <a:cs typeface="Calibri"/>
              </a:rPr>
              <a:t>является </a:t>
            </a:r>
            <a:r>
              <a:rPr sz="1000" spc="10" dirty="0">
                <a:solidFill>
                  <a:srgbClr val="1C1C1B"/>
                </a:solidFill>
                <a:latin typeface="Calibri"/>
                <a:cs typeface="Calibri"/>
              </a:rPr>
              <a:t>дополнительной </a:t>
            </a:r>
            <a:r>
              <a:rPr sz="1000" spc="5" dirty="0">
                <a:solidFill>
                  <a:srgbClr val="1C1C1B"/>
                </a:solidFill>
                <a:latin typeface="Calibri"/>
                <a:cs typeface="Calibri"/>
              </a:rPr>
              <a:t>гарантией</a:t>
            </a:r>
            <a:r>
              <a:rPr sz="1000" spc="-5" dirty="0">
                <a:solidFill>
                  <a:srgbClr val="1C1C1B"/>
                </a:solidFill>
                <a:latin typeface="Calibri"/>
                <a:cs typeface="Calibri"/>
              </a:rPr>
              <a:t> </a:t>
            </a:r>
            <a:r>
              <a:rPr sz="1000" spc="5" dirty="0">
                <a:solidFill>
                  <a:srgbClr val="1C1C1B"/>
                </a:solidFill>
                <a:latin typeface="Calibri"/>
                <a:cs typeface="Calibri"/>
              </a:rPr>
              <a:t>качества</a:t>
            </a:r>
            <a:endParaRPr sz="1000" dirty="0">
              <a:latin typeface="Calibri"/>
              <a:cs typeface="Calibri"/>
            </a:endParaRPr>
          </a:p>
        </p:txBody>
      </p:sp>
      <p:sp>
        <p:nvSpPr>
          <p:cNvPr id="18" name="object 18"/>
          <p:cNvSpPr txBox="1"/>
          <p:nvPr/>
        </p:nvSpPr>
        <p:spPr>
          <a:xfrm>
            <a:off x="3956138" y="4191444"/>
            <a:ext cx="2970530" cy="330200"/>
          </a:xfrm>
          <a:prstGeom prst="rect">
            <a:avLst/>
          </a:prstGeom>
        </p:spPr>
        <p:txBody>
          <a:bodyPr vert="horz" wrap="square" lIns="0" tIns="12700" rIns="0" bIns="0" rtlCol="0">
            <a:spAutoFit/>
          </a:bodyPr>
          <a:lstStyle/>
          <a:p>
            <a:pPr marL="12700" marR="5080">
              <a:lnSpc>
                <a:spcPct val="100000"/>
              </a:lnSpc>
              <a:spcBef>
                <a:spcPts val="100"/>
              </a:spcBef>
            </a:pPr>
            <a:r>
              <a:rPr sz="1000" spc="30" dirty="0">
                <a:solidFill>
                  <a:srgbClr val="1C1C1B"/>
                </a:solidFill>
                <a:latin typeface="Calibri"/>
                <a:cs typeface="Calibri"/>
              </a:rPr>
              <a:t>Вся </a:t>
            </a:r>
            <a:r>
              <a:rPr sz="1000" spc="10" dirty="0">
                <a:solidFill>
                  <a:srgbClr val="1C1C1B"/>
                </a:solidFill>
                <a:latin typeface="Calibri"/>
                <a:cs typeface="Calibri"/>
              </a:rPr>
              <a:t>с/х </a:t>
            </a:r>
            <a:r>
              <a:rPr sz="1000" spc="0" dirty="0">
                <a:solidFill>
                  <a:srgbClr val="1C1C1B"/>
                </a:solidFill>
                <a:latin typeface="Calibri"/>
                <a:cs typeface="Calibri"/>
              </a:rPr>
              <a:t>продукция, </a:t>
            </a:r>
            <a:r>
              <a:rPr sz="1000" dirty="0">
                <a:solidFill>
                  <a:srgbClr val="1C1C1B"/>
                </a:solidFill>
                <a:latin typeface="Calibri"/>
                <a:cs typeface="Calibri"/>
              </a:rPr>
              <a:t>выпущенная </a:t>
            </a:r>
            <a:r>
              <a:rPr sz="1000" spc="-5" dirty="0">
                <a:solidFill>
                  <a:srgbClr val="1C1C1B"/>
                </a:solidFill>
                <a:latin typeface="Calibri"/>
                <a:cs typeface="Calibri"/>
              </a:rPr>
              <a:t>на </a:t>
            </a:r>
            <a:r>
              <a:rPr sz="1000" spc="10" dirty="0">
                <a:solidFill>
                  <a:srgbClr val="1C1C1B"/>
                </a:solidFill>
                <a:latin typeface="Calibri"/>
                <a:cs typeface="Calibri"/>
              </a:rPr>
              <a:t>предприятии  </a:t>
            </a:r>
            <a:r>
              <a:rPr sz="1000" spc="-5" dirty="0">
                <a:solidFill>
                  <a:srgbClr val="1C1C1B"/>
                </a:solidFill>
                <a:latin typeface="Calibri"/>
                <a:cs typeface="Calibri"/>
              </a:rPr>
              <a:t>защищена </a:t>
            </a:r>
            <a:r>
              <a:rPr sz="1000" spc="0" dirty="0">
                <a:solidFill>
                  <a:srgbClr val="1C1C1B"/>
                </a:solidFill>
                <a:latin typeface="Calibri"/>
                <a:cs typeface="Calibri"/>
              </a:rPr>
              <a:t>патентами </a:t>
            </a:r>
            <a:r>
              <a:rPr sz="1000" spc="15" dirty="0">
                <a:solidFill>
                  <a:srgbClr val="1C1C1B"/>
                </a:solidFill>
                <a:latin typeface="Calibri"/>
                <a:cs typeface="Calibri"/>
              </a:rPr>
              <a:t>и </a:t>
            </a:r>
            <a:r>
              <a:rPr sz="1000" spc="10" dirty="0">
                <a:solidFill>
                  <a:srgbClr val="1C1C1B"/>
                </a:solidFill>
                <a:latin typeface="Calibri"/>
                <a:cs typeface="Calibri"/>
              </a:rPr>
              <a:t>сертификатами</a:t>
            </a:r>
            <a:r>
              <a:rPr sz="1000" spc="15" dirty="0">
                <a:solidFill>
                  <a:srgbClr val="1C1C1B"/>
                </a:solidFill>
                <a:latin typeface="Calibri"/>
                <a:cs typeface="Calibri"/>
              </a:rPr>
              <a:t> </a:t>
            </a:r>
            <a:r>
              <a:rPr sz="1000" spc="25" dirty="0">
                <a:solidFill>
                  <a:srgbClr val="1C1C1B"/>
                </a:solidFill>
                <a:latin typeface="Calibri"/>
                <a:cs typeface="Calibri"/>
              </a:rPr>
              <a:t>соответствия</a:t>
            </a:r>
            <a:endParaRPr sz="1000" dirty="0">
              <a:latin typeface="Calibri"/>
              <a:cs typeface="Calibri"/>
            </a:endParaRPr>
          </a:p>
        </p:txBody>
      </p:sp>
      <p:sp>
        <p:nvSpPr>
          <p:cNvPr id="19" name="object 19"/>
          <p:cNvSpPr txBox="1"/>
          <p:nvPr/>
        </p:nvSpPr>
        <p:spPr>
          <a:xfrm>
            <a:off x="7144981" y="4191444"/>
            <a:ext cx="2934970" cy="482600"/>
          </a:xfrm>
          <a:prstGeom prst="rect">
            <a:avLst/>
          </a:prstGeom>
        </p:spPr>
        <p:txBody>
          <a:bodyPr vert="horz" wrap="square" lIns="0" tIns="12700" rIns="0" bIns="0" rtlCol="0">
            <a:spAutoFit/>
          </a:bodyPr>
          <a:lstStyle/>
          <a:p>
            <a:pPr marL="12700" marR="5080">
              <a:lnSpc>
                <a:spcPct val="100000"/>
              </a:lnSpc>
              <a:spcBef>
                <a:spcPts val="100"/>
              </a:spcBef>
            </a:pPr>
            <a:r>
              <a:rPr sz="1000" spc="25" dirty="0">
                <a:solidFill>
                  <a:srgbClr val="1C1C1B"/>
                </a:solidFill>
                <a:latin typeface="Calibri"/>
                <a:cs typeface="Calibri"/>
              </a:rPr>
              <a:t>Изготовление </a:t>
            </a:r>
            <a:r>
              <a:rPr sz="1000" spc="15" dirty="0">
                <a:solidFill>
                  <a:srgbClr val="1C1C1B"/>
                </a:solidFill>
                <a:latin typeface="Calibri"/>
                <a:cs typeface="Calibri"/>
              </a:rPr>
              <a:t>качественной </a:t>
            </a:r>
            <a:r>
              <a:rPr sz="1000" spc="25" dirty="0">
                <a:solidFill>
                  <a:srgbClr val="1C1C1B"/>
                </a:solidFill>
                <a:latin typeface="Calibri"/>
                <a:cs typeface="Calibri"/>
              </a:rPr>
              <a:t>конкурентоспособной  </a:t>
            </a:r>
            <a:r>
              <a:rPr sz="1000" spc="10" dirty="0">
                <a:solidFill>
                  <a:srgbClr val="1C1C1B"/>
                </a:solidFill>
                <a:latin typeface="Calibri"/>
                <a:cs typeface="Calibri"/>
              </a:rPr>
              <a:t>продукции </a:t>
            </a:r>
            <a:r>
              <a:rPr sz="1000" spc="0" dirty="0">
                <a:solidFill>
                  <a:srgbClr val="1C1C1B"/>
                </a:solidFill>
                <a:latin typeface="Calibri"/>
                <a:cs typeface="Calibri"/>
              </a:rPr>
              <a:t>сегодня </a:t>
            </a:r>
            <a:r>
              <a:rPr sz="1000" dirty="0">
                <a:solidFill>
                  <a:srgbClr val="1C1C1B"/>
                </a:solidFill>
                <a:latin typeface="Calibri"/>
                <a:cs typeface="Calibri"/>
              </a:rPr>
              <a:t>немыслимо </a:t>
            </a:r>
            <a:r>
              <a:rPr sz="1000" spc="25" dirty="0">
                <a:solidFill>
                  <a:srgbClr val="1C1C1B"/>
                </a:solidFill>
                <a:latin typeface="Calibri"/>
                <a:cs typeface="Calibri"/>
              </a:rPr>
              <a:t>без </a:t>
            </a:r>
            <a:r>
              <a:rPr sz="1000" spc="10" dirty="0" err="1">
                <a:solidFill>
                  <a:srgbClr val="1C1C1B"/>
                </a:solidFill>
                <a:latin typeface="Calibri"/>
                <a:cs typeface="Calibri"/>
              </a:rPr>
              <a:t>привлечения</a:t>
            </a:r>
            <a:r>
              <a:rPr sz="1000" spc="10" dirty="0">
                <a:solidFill>
                  <a:srgbClr val="1C1C1B"/>
                </a:solidFill>
                <a:latin typeface="Calibri"/>
                <a:cs typeface="Calibri"/>
              </a:rPr>
              <a:t>  </a:t>
            </a:r>
            <a:r>
              <a:rPr sz="1000" spc="10" dirty="0" err="1">
                <a:solidFill>
                  <a:srgbClr val="1C1C1B"/>
                </a:solidFill>
                <a:latin typeface="Calibri"/>
                <a:cs typeface="Calibri"/>
              </a:rPr>
              <a:t>современно</a:t>
            </a:r>
            <a:r>
              <a:rPr lang="ru-RU" sz="1000" spc="10" dirty="0">
                <a:solidFill>
                  <a:srgbClr val="1C1C1B"/>
                </a:solidFill>
                <a:latin typeface="Calibri"/>
                <a:cs typeface="Calibri"/>
              </a:rPr>
              <a:t>й</a:t>
            </a:r>
            <a:r>
              <a:rPr sz="1000" dirty="0">
                <a:solidFill>
                  <a:srgbClr val="1C1C1B"/>
                </a:solidFill>
                <a:latin typeface="Calibri"/>
                <a:cs typeface="Calibri"/>
              </a:rPr>
              <a:t> </a:t>
            </a:r>
            <a:r>
              <a:rPr sz="1000" spc="5" dirty="0">
                <a:solidFill>
                  <a:srgbClr val="1C1C1B"/>
                </a:solidFill>
                <a:latin typeface="Calibri"/>
                <a:cs typeface="Calibri"/>
              </a:rPr>
              <a:t>техники.</a:t>
            </a:r>
            <a:endParaRPr sz="1000" dirty="0">
              <a:latin typeface="Calibri"/>
              <a:cs typeface="Calibri"/>
            </a:endParaRPr>
          </a:p>
        </p:txBody>
      </p:sp>
      <p:sp>
        <p:nvSpPr>
          <p:cNvPr id="20" name="object 20"/>
          <p:cNvSpPr txBox="1"/>
          <p:nvPr/>
        </p:nvSpPr>
        <p:spPr>
          <a:xfrm>
            <a:off x="743033" y="6960043"/>
            <a:ext cx="2623820" cy="166712"/>
          </a:xfrm>
          <a:prstGeom prst="rect">
            <a:avLst/>
          </a:prstGeom>
        </p:spPr>
        <p:txBody>
          <a:bodyPr vert="horz" wrap="square" lIns="0" tIns="12700" rIns="0" bIns="0" rtlCol="0">
            <a:spAutoFit/>
          </a:bodyPr>
          <a:lstStyle/>
          <a:p>
            <a:pPr marL="12700" marR="5080">
              <a:lnSpc>
                <a:spcPct val="100000"/>
              </a:lnSpc>
              <a:spcBef>
                <a:spcPts val="100"/>
              </a:spcBef>
            </a:pPr>
            <a:r>
              <a:rPr sz="1000" spc="10" dirty="0">
                <a:solidFill>
                  <a:srgbClr val="1C1C1B"/>
                </a:solidFill>
                <a:latin typeface="Calibri"/>
                <a:cs typeface="Calibri"/>
              </a:rPr>
              <a:t>Многоуровневая система </a:t>
            </a:r>
            <a:r>
              <a:rPr sz="1000" spc="15" dirty="0">
                <a:solidFill>
                  <a:srgbClr val="1C1C1B"/>
                </a:solidFill>
                <a:latin typeface="Calibri"/>
                <a:cs typeface="Calibri"/>
              </a:rPr>
              <a:t>контроля </a:t>
            </a:r>
            <a:r>
              <a:rPr sz="1000" spc="5" dirty="0" err="1">
                <a:solidFill>
                  <a:srgbClr val="1C1C1B"/>
                </a:solidFill>
                <a:latin typeface="Calibri"/>
                <a:cs typeface="Calibri"/>
              </a:rPr>
              <a:t>качества</a:t>
            </a:r>
            <a:r>
              <a:rPr sz="1000" spc="-45">
                <a:solidFill>
                  <a:srgbClr val="1C1C1B"/>
                </a:solidFill>
                <a:latin typeface="Calibri"/>
                <a:cs typeface="Calibri"/>
              </a:rPr>
              <a:t> </a:t>
            </a:r>
            <a:endParaRPr sz="1000">
              <a:latin typeface="Calibri"/>
              <a:cs typeface="Calibri"/>
            </a:endParaRPr>
          </a:p>
        </p:txBody>
      </p:sp>
      <p:sp>
        <p:nvSpPr>
          <p:cNvPr id="21" name="object 21"/>
          <p:cNvSpPr txBox="1"/>
          <p:nvPr/>
        </p:nvSpPr>
        <p:spPr>
          <a:xfrm>
            <a:off x="3956265" y="6960043"/>
            <a:ext cx="2632710" cy="330200"/>
          </a:xfrm>
          <a:prstGeom prst="rect">
            <a:avLst/>
          </a:prstGeom>
        </p:spPr>
        <p:txBody>
          <a:bodyPr vert="horz" wrap="square" lIns="0" tIns="12700" rIns="0" bIns="0" rtlCol="0">
            <a:spAutoFit/>
          </a:bodyPr>
          <a:lstStyle/>
          <a:p>
            <a:pPr marL="12700" marR="5080">
              <a:lnSpc>
                <a:spcPct val="100000"/>
              </a:lnSpc>
              <a:spcBef>
                <a:spcPts val="100"/>
              </a:spcBef>
            </a:pPr>
            <a:r>
              <a:rPr sz="1000" spc="65" dirty="0">
                <a:solidFill>
                  <a:srgbClr val="1C1C1B"/>
                </a:solidFill>
                <a:latin typeface="Calibri"/>
                <a:cs typeface="Calibri"/>
              </a:rPr>
              <a:t>В </a:t>
            </a:r>
            <a:r>
              <a:rPr sz="1000" spc="5" dirty="0">
                <a:solidFill>
                  <a:srgbClr val="1C1C1B"/>
                </a:solidFill>
                <a:latin typeface="Calibri"/>
                <a:cs typeface="Calibri"/>
              </a:rPr>
              <a:t>штате </a:t>
            </a:r>
            <a:r>
              <a:rPr sz="1000" spc="10" dirty="0">
                <a:solidFill>
                  <a:srgbClr val="1C1C1B"/>
                </a:solidFill>
                <a:latin typeface="Calibri"/>
                <a:cs typeface="Calibri"/>
              </a:rPr>
              <a:t>работают </a:t>
            </a:r>
            <a:r>
              <a:rPr sz="1000" spc="5" dirty="0">
                <a:solidFill>
                  <a:srgbClr val="1C1C1B"/>
                </a:solidFill>
                <a:latin typeface="Calibri"/>
                <a:cs typeface="Calibri"/>
              </a:rPr>
              <a:t>только лучшие</a:t>
            </a:r>
            <a:r>
              <a:rPr sz="1000" spc="-100" dirty="0">
                <a:solidFill>
                  <a:srgbClr val="1C1C1B"/>
                </a:solidFill>
                <a:latin typeface="Calibri"/>
                <a:cs typeface="Calibri"/>
              </a:rPr>
              <a:t> </a:t>
            </a:r>
            <a:r>
              <a:rPr sz="1000" spc="15" dirty="0">
                <a:solidFill>
                  <a:srgbClr val="1C1C1B"/>
                </a:solidFill>
                <a:latin typeface="Calibri"/>
                <a:cs typeface="Calibri"/>
              </a:rPr>
              <a:t>специалисты  </a:t>
            </a:r>
            <a:r>
              <a:rPr sz="1000" spc="25" dirty="0">
                <a:solidFill>
                  <a:srgbClr val="1C1C1B"/>
                </a:solidFill>
                <a:latin typeface="Calibri"/>
                <a:cs typeface="Calibri"/>
              </a:rPr>
              <a:t>своего</a:t>
            </a:r>
            <a:r>
              <a:rPr sz="1000" dirty="0">
                <a:solidFill>
                  <a:srgbClr val="1C1C1B"/>
                </a:solidFill>
                <a:latin typeface="Calibri"/>
                <a:cs typeface="Calibri"/>
              </a:rPr>
              <a:t> </a:t>
            </a:r>
            <a:r>
              <a:rPr sz="1000" spc="25" dirty="0">
                <a:solidFill>
                  <a:srgbClr val="1C1C1B"/>
                </a:solidFill>
                <a:latin typeface="Calibri"/>
                <a:cs typeface="Calibri"/>
              </a:rPr>
              <a:t>профиля</a:t>
            </a:r>
            <a:endParaRPr sz="1000">
              <a:latin typeface="Calibri"/>
              <a:cs typeface="Calibri"/>
            </a:endParaRPr>
          </a:p>
        </p:txBody>
      </p:sp>
      <p:sp>
        <p:nvSpPr>
          <p:cNvPr id="22" name="object 22"/>
          <p:cNvSpPr txBox="1"/>
          <p:nvPr/>
        </p:nvSpPr>
        <p:spPr>
          <a:xfrm>
            <a:off x="7145108" y="6960043"/>
            <a:ext cx="2854325" cy="330200"/>
          </a:xfrm>
          <a:prstGeom prst="rect">
            <a:avLst/>
          </a:prstGeom>
        </p:spPr>
        <p:txBody>
          <a:bodyPr vert="horz" wrap="square" lIns="0" tIns="12700" rIns="0" bIns="0" rtlCol="0">
            <a:spAutoFit/>
          </a:bodyPr>
          <a:lstStyle/>
          <a:p>
            <a:pPr marL="12700" marR="5080" indent="-635">
              <a:lnSpc>
                <a:spcPct val="100000"/>
              </a:lnSpc>
              <a:spcBef>
                <a:spcPts val="100"/>
              </a:spcBef>
            </a:pPr>
            <a:r>
              <a:rPr sz="1000" dirty="0">
                <a:solidFill>
                  <a:srgbClr val="1C1C1B"/>
                </a:solidFill>
                <a:latin typeface="Calibri"/>
                <a:cs typeface="Calibri"/>
              </a:rPr>
              <a:t>Благодаря </a:t>
            </a:r>
            <a:r>
              <a:rPr sz="1000" spc="15" dirty="0">
                <a:solidFill>
                  <a:srgbClr val="1C1C1B"/>
                </a:solidFill>
                <a:latin typeface="Calibri"/>
                <a:cs typeface="Calibri"/>
              </a:rPr>
              <a:t>собственному конструкторскому </a:t>
            </a:r>
            <a:r>
              <a:rPr sz="1000" spc="5" dirty="0">
                <a:solidFill>
                  <a:srgbClr val="1C1C1B"/>
                </a:solidFill>
                <a:latin typeface="Calibri"/>
                <a:cs typeface="Calibri"/>
              </a:rPr>
              <a:t>бюро,  </a:t>
            </a:r>
            <a:r>
              <a:rPr sz="1000" spc="0" dirty="0">
                <a:solidFill>
                  <a:srgbClr val="1C1C1B"/>
                </a:solidFill>
                <a:latin typeface="Calibri"/>
                <a:cs typeface="Calibri"/>
              </a:rPr>
              <a:t>внедряются новые </a:t>
            </a:r>
            <a:r>
              <a:rPr sz="1000" spc="15" dirty="0">
                <a:solidFill>
                  <a:srgbClr val="1C1C1B"/>
                </a:solidFill>
                <a:latin typeface="Calibri"/>
                <a:cs typeface="Calibri"/>
              </a:rPr>
              <a:t>технологии </a:t>
            </a:r>
            <a:r>
              <a:rPr sz="1000" dirty="0">
                <a:solidFill>
                  <a:srgbClr val="1C1C1B"/>
                </a:solidFill>
                <a:latin typeface="Calibri"/>
                <a:cs typeface="Calibri"/>
              </a:rPr>
              <a:t>в нашу</a:t>
            </a:r>
            <a:r>
              <a:rPr sz="1000" spc="-5" dirty="0">
                <a:solidFill>
                  <a:srgbClr val="1C1C1B"/>
                </a:solidFill>
                <a:latin typeface="Calibri"/>
                <a:cs typeface="Calibri"/>
              </a:rPr>
              <a:t> </a:t>
            </a:r>
            <a:r>
              <a:rPr sz="1000" spc="25" dirty="0">
                <a:solidFill>
                  <a:srgbClr val="1C1C1B"/>
                </a:solidFill>
                <a:latin typeface="Calibri"/>
                <a:cs typeface="Calibri"/>
              </a:rPr>
              <a:t>технику</a:t>
            </a:r>
            <a:endParaRPr sz="1000">
              <a:latin typeface="Calibri"/>
              <a:cs typeface="Calibri"/>
            </a:endParaRPr>
          </a:p>
        </p:txBody>
      </p:sp>
      <p:sp>
        <p:nvSpPr>
          <p:cNvPr id="23" name="object 23"/>
          <p:cNvSpPr txBox="1"/>
          <p:nvPr/>
        </p:nvSpPr>
        <p:spPr>
          <a:xfrm>
            <a:off x="3968953" y="3311792"/>
            <a:ext cx="2961640" cy="788670"/>
          </a:xfrm>
          <a:prstGeom prst="rect">
            <a:avLst/>
          </a:prstGeom>
          <a:solidFill>
            <a:srgbClr val="FFCD1B"/>
          </a:solidFill>
        </p:spPr>
        <p:txBody>
          <a:bodyPr vert="horz" wrap="square" lIns="0" tIns="224790" rIns="0" bIns="0" rtlCol="0">
            <a:spAutoFit/>
          </a:bodyPr>
          <a:lstStyle/>
          <a:p>
            <a:pPr marL="508634">
              <a:lnSpc>
                <a:spcPct val="100000"/>
              </a:lnSpc>
              <a:spcBef>
                <a:spcPts val="1770"/>
              </a:spcBef>
            </a:pPr>
            <a:r>
              <a:rPr sz="1400" b="1" spc="40" dirty="0">
                <a:solidFill>
                  <a:srgbClr val="1C1C1B"/>
                </a:solidFill>
                <a:latin typeface="Calibri"/>
                <a:cs typeface="Calibri"/>
              </a:rPr>
              <a:t>Патенты </a:t>
            </a:r>
            <a:r>
              <a:rPr sz="1400" b="1" spc="25" dirty="0">
                <a:solidFill>
                  <a:srgbClr val="1C1C1B"/>
                </a:solidFill>
                <a:latin typeface="Calibri"/>
                <a:cs typeface="Calibri"/>
              </a:rPr>
              <a:t>и</a:t>
            </a:r>
            <a:r>
              <a:rPr sz="1400" b="1" spc="-85" dirty="0">
                <a:solidFill>
                  <a:srgbClr val="1C1C1B"/>
                </a:solidFill>
                <a:latin typeface="Calibri"/>
                <a:cs typeface="Calibri"/>
              </a:rPr>
              <a:t> </a:t>
            </a:r>
            <a:r>
              <a:rPr sz="1400" b="1" spc="30" dirty="0">
                <a:solidFill>
                  <a:srgbClr val="1C1C1B"/>
                </a:solidFill>
                <a:latin typeface="Calibri"/>
                <a:cs typeface="Calibri"/>
              </a:rPr>
              <a:t>сертификаты</a:t>
            </a:r>
            <a:endParaRPr sz="1400" dirty="0">
              <a:latin typeface="Calibri"/>
              <a:cs typeface="Calibri"/>
            </a:endParaRPr>
          </a:p>
        </p:txBody>
      </p:sp>
      <p:sp>
        <p:nvSpPr>
          <p:cNvPr id="24" name="object 24"/>
          <p:cNvSpPr txBox="1"/>
          <p:nvPr/>
        </p:nvSpPr>
        <p:spPr>
          <a:xfrm>
            <a:off x="7715504" y="3453309"/>
            <a:ext cx="1863725" cy="246379"/>
          </a:xfrm>
          <a:prstGeom prst="rect">
            <a:avLst/>
          </a:prstGeom>
        </p:spPr>
        <p:txBody>
          <a:bodyPr vert="horz" wrap="square" lIns="0" tIns="12065" rIns="0" bIns="0" rtlCol="0">
            <a:spAutoFit/>
          </a:bodyPr>
          <a:lstStyle/>
          <a:p>
            <a:pPr>
              <a:lnSpc>
                <a:spcPct val="100000"/>
              </a:lnSpc>
              <a:spcBef>
                <a:spcPts val="95"/>
              </a:spcBef>
            </a:pPr>
            <a:r>
              <a:rPr sz="1450" b="1" spc="15" dirty="0">
                <a:solidFill>
                  <a:srgbClr val="000101"/>
                </a:solidFill>
                <a:latin typeface="Calibri"/>
                <a:cs typeface="Calibri"/>
              </a:rPr>
              <a:t>Высокотехнологичное</a:t>
            </a:r>
            <a:endParaRPr sz="1450" dirty="0">
              <a:latin typeface="Calibri"/>
              <a:cs typeface="Calibri"/>
            </a:endParaRPr>
          </a:p>
        </p:txBody>
      </p:sp>
      <p:sp>
        <p:nvSpPr>
          <p:cNvPr id="25" name="object 25"/>
          <p:cNvSpPr txBox="1"/>
          <p:nvPr/>
        </p:nvSpPr>
        <p:spPr>
          <a:xfrm>
            <a:off x="8052701" y="3637053"/>
            <a:ext cx="1189355" cy="246379"/>
          </a:xfrm>
          <a:prstGeom prst="rect">
            <a:avLst/>
          </a:prstGeom>
        </p:spPr>
        <p:txBody>
          <a:bodyPr vert="horz" wrap="square" lIns="0" tIns="12065" rIns="0" bIns="0" rtlCol="0">
            <a:spAutoFit/>
          </a:bodyPr>
          <a:lstStyle/>
          <a:p>
            <a:pPr>
              <a:lnSpc>
                <a:spcPct val="100000"/>
              </a:lnSpc>
              <a:spcBef>
                <a:spcPts val="95"/>
              </a:spcBef>
            </a:pPr>
            <a:r>
              <a:rPr sz="1450" b="1" spc="25" dirty="0">
                <a:solidFill>
                  <a:srgbClr val="000101"/>
                </a:solidFill>
                <a:latin typeface="Calibri"/>
                <a:cs typeface="Calibri"/>
              </a:rPr>
              <a:t>обо</a:t>
            </a:r>
            <a:r>
              <a:rPr sz="1450" b="1" spc="-5" dirty="0">
                <a:solidFill>
                  <a:srgbClr val="000101"/>
                </a:solidFill>
                <a:latin typeface="Calibri"/>
                <a:cs typeface="Calibri"/>
              </a:rPr>
              <a:t>р</a:t>
            </a:r>
            <a:r>
              <a:rPr sz="1450" b="1" spc="-15" dirty="0">
                <a:solidFill>
                  <a:srgbClr val="000101"/>
                </a:solidFill>
                <a:latin typeface="Calibri"/>
                <a:cs typeface="Calibri"/>
              </a:rPr>
              <a:t>у</a:t>
            </a:r>
            <a:r>
              <a:rPr sz="1450" b="1" dirty="0">
                <a:solidFill>
                  <a:srgbClr val="000101"/>
                </a:solidFill>
                <a:latin typeface="Calibri"/>
                <a:cs typeface="Calibri"/>
              </a:rPr>
              <a:t>дование</a:t>
            </a:r>
            <a:endParaRPr sz="1450">
              <a:latin typeface="Calibri"/>
              <a:cs typeface="Calibri"/>
            </a:endParaRPr>
          </a:p>
        </p:txBody>
      </p:sp>
      <p:sp>
        <p:nvSpPr>
          <p:cNvPr id="26" name="object 26"/>
          <p:cNvSpPr/>
          <p:nvPr/>
        </p:nvSpPr>
        <p:spPr>
          <a:xfrm>
            <a:off x="763155" y="4790656"/>
            <a:ext cx="2949359" cy="2004373"/>
          </a:xfrm>
          <a:prstGeom prst="rect">
            <a:avLst/>
          </a:prstGeom>
          <a:blipFill>
            <a:blip r:embed="rId9" cstate="print"/>
            <a:stretch>
              <a:fillRect/>
            </a:stretch>
          </a:blipFill>
        </p:spPr>
        <p:txBody>
          <a:bodyPr wrap="square" lIns="0" tIns="0" rIns="0" bIns="0" rtlCol="0"/>
          <a:lstStyle/>
          <a:p>
            <a:endParaRPr/>
          </a:p>
        </p:txBody>
      </p:sp>
      <p:sp>
        <p:nvSpPr>
          <p:cNvPr id="27" name="object 27"/>
          <p:cNvSpPr txBox="1"/>
          <p:nvPr/>
        </p:nvSpPr>
        <p:spPr>
          <a:xfrm>
            <a:off x="755764" y="6041606"/>
            <a:ext cx="2961640" cy="803275"/>
          </a:xfrm>
          <a:prstGeom prst="rect">
            <a:avLst/>
          </a:prstGeom>
          <a:solidFill>
            <a:srgbClr val="FFCD1B"/>
          </a:solidFill>
        </p:spPr>
        <p:txBody>
          <a:bodyPr vert="horz" wrap="square" lIns="0" tIns="5715" rIns="0" bIns="0" rtlCol="0">
            <a:spAutoFit/>
          </a:bodyPr>
          <a:lstStyle/>
          <a:p>
            <a:pPr>
              <a:lnSpc>
                <a:spcPct val="100000"/>
              </a:lnSpc>
              <a:spcBef>
                <a:spcPts val="45"/>
              </a:spcBef>
            </a:pPr>
            <a:endParaRPr sz="1800">
              <a:latin typeface="Times New Roman"/>
              <a:cs typeface="Times New Roman"/>
            </a:endParaRPr>
          </a:p>
          <a:p>
            <a:pPr marL="749935">
              <a:lnSpc>
                <a:spcPct val="100000"/>
              </a:lnSpc>
              <a:spcBef>
                <a:spcPts val="5"/>
              </a:spcBef>
            </a:pPr>
            <a:r>
              <a:rPr sz="1400" b="1" spc="5" dirty="0">
                <a:solidFill>
                  <a:srgbClr val="1C1C1B"/>
                </a:solidFill>
                <a:latin typeface="Calibri"/>
                <a:cs typeface="Calibri"/>
              </a:rPr>
              <a:t>Гарантии</a:t>
            </a:r>
            <a:r>
              <a:rPr sz="1400" b="1" spc="-20" dirty="0">
                <a:solidFill>
                  <a:srgbClr val="1C1C1B"/>
                </a:solidFill>
                <a:latin typeface="Calibri"/>
                <a:cs typeface="Calibri"/>
              </a:rPr>
              <a:t> </a:t>
            </a:r>
            <a:r>
              <a:rPr sz="1400" b="1" spc="25" dirty="0">
                <a:solidFill>
                  <a:srgbClr val="1C1C1B"/>
                </a:solidFill>
                <a:latin typeface="Calibri"/>
                <a:cs typeface="Calibri"/>
              </a:rPr>
              <a:t>качества</a:t>
            </a:r>
            <a:endParaRPr sz="1400">
              <a:latin typeface="Calibri"/>
              <a:cs typeface="Calibri"/>
            </a:endParaRPr>
          </a:p>
        </p:txBody>
      </p:sp>
      <p:sp>
        <p:nvSpPr>
          <p:cNvPr id="28" name="object 28"/>
          <p:cNvSpPr/>
          <p:nvPr/>
        </p:nvSpPr>
        <p:spPr>
          <a:xfrm>
            <a:off x="3976801" y="4789072"/>
            <a:ext cx="2938970" cy="2057281"/>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3968800" y="6048997"/>
            <a:ext cx="2962910" cy="798830"/>
          </a:xfrm>
          <a:custGeom>
            <a:avLst/>
            <a:gdLst/>
            <a:ahLst/>
            <a:cxnLst/>
            <a:rect l="l" t="t" r="r" b="b"/>
            <a:pathLst>
              <a:path w="2962909" h="798829">
                <a:moveTo>
                  <a:pt x="0" y="798220"/>
                </a:moveTo>
                <a:lnTo>
                  <a:pt x="2962376" y="798220"/>
                </a:lnTo>
                <a:lnTo>
                  <a:pt x="2962376" y="0"/>
                </a:lnTo>
                <a:lnTo>
                  <a:pt x="0" y="0"/>
                </a:lnTo>
                <a:lnTo>
                  <a:pt x="0" y="798220"/>
                </a:lnTo>
                <a:close/>
              </a:path>
            </a:pathLst>
          </a:custGeom>
          <a:solidFill>
            <a:srgbClr val="FFCD1B"/>
          </a:solidFill>
        </p:spPr>
        <p:txBody>
          <a:bodyPr wrap="square" lIns="0" tIns="0" rIns="0" bIns="0" rtlCol="0"/>
          <a:lstStyle/>
          <a:p>
            <a:endParaRPr/>
          </a:p>
        </p:txBody>
      </p:sp>
      <p:sp>
        <p:nvSpPr>
          <p:cNvPr id="30" name="object 30"/>
          <p:cNvSpPr txBox="1"/>
          <p:nvPr/>
        </p:nvSpPr>
        <p:spPr>
          <a:xfrm>
            <a:off x="4584992" y="6230722"/>
            <a:ext cx="1742439" cy="242570"/>
          </a:xfrm>
          <a:prstGeom prst="rect">
            <a:avLst/>
          </a:prstGeom>
        </p:spPr>
        <p:txBody>
          <a:bodyPr vert="horz" wrap="square" lIns="0" tIns="15240" rIns="0" bIns="0" rtlCol="0">
            <a:spAutoFit/>
          </a:bodyPr>
          <a:lstStyle/>
          <a:p>
            <a:pPr>
              <a:lnSpc>
                <a:spcPct val="100000"/>
              </a:lnSpc>
              <a:spcBef>
                <a:spcPts val="120"/>
              </a:spcBef>
            </a:pPr>
            <a:r>
              <a:rPr sz="1400" b="1" spc="25" dirty="0">
                <a:solidFill>
                  <a:srgbClr val="1C1C1B"/>
                </a:solidFill>
                <a:latin typeface="Calibri"/>
                <a:cs typeface="Calibri"/>
              </a:rPr>
              <a:t>Квалифицированный</a:t>
            </a:r>
            <a:endParaRPr sz="1400">
              <a:latin typeface="Calibri"/>
              <a:cs typeface="Calibri"/>
            </a:endParaRPr>
          </a:p>
        </p:txBody>
      </p:sp>
      <p:sp>
        <p:nvSpPr>
          <p:cNvPr id="31" name="object 31"/>
          <p:cNvSpPr txBox="1"/>
          <p:nvPr/>
        </p:nvSpPr>
        <p:spPr>
          <a:xfrm>
            <a:off x="5069509" y="6411375"/>
            <a:ext cx="772795" cy="242570"/>
          </a:xfrm>
          <a:prstGeom prst="rect">
            <a:avLst/>
          </a:prstGeom>
        </p:spPr>
        <p:txBody>
          <a:bodyPr vert="horz" wrap="square" lIns="0" tIns="15240" rIns="0" bIns="0" rtlCol="0">
            <a:spAutoFit/>
          </a:bodyPr>
          <a:lstStyle/>
          <a:p>
            <a:pPr>
              <a:lnSpc>
                <a:spcPct val="100000"/>
              </a:lnSpc>
              <a:spcBef>
                <a:spcPts val="120"/>
              </a:spcBef>
            </a:pPr>
            <a:r>
              <a:rPr sz="1400" b="1" spc="30" dirty="0">
                <a:solidFill>
                  <a:srgbClr val="1C1C1B"/>
                </a:solidFill>
                <a:latin typeface="Calibri"/>
                <a:cs typeface="Calibri"/>
              </a:rPr>
              <a:t>пер</a:t>
            </a:r>
            <a:r>
              <a:rPr sz="1400" b="1" spc="70" dirty="0">
                <a:solidFill>
                  <a:srgbClr val="1C1C1B"/>
                </a:solidFill>
                <a:latin typeface="Calibri"/>
                <a:cs typeface="Calibri"/>
              </a:rPr>
              <a:t>с</a:t>
            </a:r>
            <a:r>
              <a:rPr sz="1400" b="1" spc="10" dirty="0">
                <a:solidFill>
                  <a:srgbClr val="1C1C1B"/>
                </a:solidFill>
                <a:latin typeface="Calibri"/>
                <a:cs typeface="Calibri"/>
              </a:rPr>
              <a:t>онал</a:t>
            </a:r>
            <a:endParaRPr sz="1400">
              <a:latin typeface="Calibri"/>
              <a:cs typeface="Calibri"/>
            </a:endParaRPr>
          </a:p>
        </p:txBody>
      </p:sp>
      <p:sp>
        <p:nvSpPr>
          <p:cNvPr id="32" name="object 32"/>
          <p:cNvSpPr/>
          <p:nvPr/>
        </p:nvSpPr>
        <p:spPr>
          <a:xfrm>
            <a:off x="7165213" y="4777989"/>
            <a:ext cx="2943377" cy="2060371"/>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7160856" y="6033287"/>
            <a:ext cx="2959735" cy="838200"/>
          </a:xfrm>
          <a:custGeom>
            <a:avLst/>
            <a:gdLst/>
            <a:ahLst/>
            <a:cxnLst/>
            <a:rect l="l" t="t" r="r" b="b"/>
            <a:pathLst>
              <a:path w="2959734" h="838200">
                <a:moveTo>
                  <a:pt x="0" y="838200"/>
                </a:moveTo>
                <a:lnTo>
                  <a:pt x="2959303" y="838200"/>
                </a:lnTo>
                <a:lnTo>
                  <a:pt x="2959303" y="0"/>
                </a:lnTo>
                <a:lnTo>
                  <a:pt x="0" y="0"/>
                </a:lnTo>
                <a:lnTo>
                  <a:pt x="0" y="838200"/>
                </a:lnTo>
                <a:close/>
              </a:path>
            </a:pathLst>
          </a:custGeom>
          <a:solidFill>
            <a:srgbClr val="FFCD1B"/>
          </a:solidFill>
        </p:spPr>
        <p:txBody>
          <a:bodyPr wrap="square" lIns="0" tIns="0" rIns="0" bIns="0" rtlCol="0"/>
          <a:lstStyle/>
          <a:p>
            <a:endParaRPr/>
          </a:p>
        </p:txBody>
      </p:sp>
      <p:sp>
        <p:nvSpPr>
          <p:cNvPr id="34" name="object 34"/>
          <p:cNvSpPr txBox="1"/>
          <p:nvPr/>
        </p:nvSpPr>
        <p:spPr>
          <a:xfrm>
            <a:off x="8110778" y="6182985"/>
            <a:ext cx="1072515" cy="242570"/>
          </a:xfrm>
          <a:prstGeom prst="rect">
            <a:avLst/>
          </a:prstGeom>
        </p:spPr>
        <p:txBody>
          <a:bodyPr vert="horz" wrap="square" lIns="0" tIns="15240" rIns="0" bIns="0" rtlCol="0">
            <a:spAutoFit/>
          </a:bodyPr>
          <a:lstStyle/>
          <a:p>
            <a:pPr>
              <a:lnSpc>
                <a:spcPct val="100000"/>
              </a:lnSpc>
              <a:spcBef>
                <a:spcPts val="120"/>
              </a:spcBef>
            </a:pPr>
            <a:r>
              <a:rPr sz="1400" b="1" spc="50" dirty="0">
                <a:solidFill>
                  <a:srgbClr val="1C1C1B"/>
                </a:solidFill>
                <a:latin typeface="Calibri"/>
                <a:cs typeface="Calibri"/>
              </a:rPr>
              <a:t>Собственное</a:t>
            </a:r>
            <a:endParaRPr sz="1400">
              <a:latin typeface="Calibri"/>
              <a:cs typeface="Calibri"/>
            </a:endParaRPr>
          </a:p>
        </p:txBody>
      </p:sp>
      <p:sp>
        <p:nvSpPr>
          <p:cNvPr id="35" name="object 35"/>
          <p:cNvSpPr txBox="1"/>
          <p:nvPr/>
        </p:nvSpPr>
        <p:spPr>
          <a:xfrm>
            <a:off x="7706474" y="6363639"/>
            <a:ext cx="1882139" cy="242570"/>
          </a:xfrm>
          <a:prstGeom prst="rect">
            <a:avLst/>
          </a:prstGeom>
        </p:spPr>
        <p:txBody>
          <a:bodyPr vert="horz" wrap="square" lIns="0" tIns="15240" rIns="0" bIns="0" rtlCol="0">
            <a:spAutoFit/>
          </a:bodyPr>
          <a:lstStyle/>
          <a:p>
            <a:pPr>
              <a:lnSpc>
                <a:spcPct val="100000"/>
              </a:lnSpc>
              <a:spcBef>
                <a:spcPts val="120"/>
              </a:spcBef>
            </a:pPr>
            <a:r>
              <a:rPr sz="1400" b="1" spc="40" dirty="0">
                <a:solidFill>
                  <a:srgbClr val="1C1C1B"/>
                </a:solidFill>
                <a:latin typeface="Calibri"/>
                <a:cs typeface="Calibri"/>
              </a:rPr>
              <a:t>конструкторское</a:t>
            </a:r>
            <a:r>
              <a:rPr sz="1400" b="1" spc="-65" dirty="0">
                <a:solidFill>
                  <a:srgbClr val="1C1C1B"/>
                </a:solidFill>
                <a:latin typeface="Calibri"/>
                <a:cs typeface="Calibri"/>
              </a:rPr>
              <a:t> </a:t>
            </a:r>
            <a:r>
              <a:rPr sz="1400" b="1" spc="35" dirty="0">
                <a:solidFill>
                  <a:srgbClr val="1C1C1B"/>
                </a:solidFill>
                <a:latin typeface="Calibri"/>
                <a:cs typeface="Calibri"/>
              </a:rPr>
              <a:t>бюро</a:t>
            </a:r>
            <a:endParaRPr sz="1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a:xfrm>
            <a:off x="88900" y="1343023"/>
            <a:ext cx="10439400" cy="6894195"/>
          </a:xfrm>
        </p:spPr>
        <p:txBody>
          <a:bodyPr/>
          <a:lstStyle/>
          <a:p>
            <a:pPr algn="l"/>
            <a:r>
              <a:rPr lang="ru-RU" sz="2800" dirty="0">
                <a:solidFill>
                  <a:srgbClr val="000000"/>
                </a:solidFill>
                <a:effectLst/>
                <a:latin typeface="Times New Roman" panose="02020603050405020304" pitchFamily="18" charset="0"/>
                <a:ea typeface="Times New Roman" panose="02020603050405020304" pitchFamily="18" charset="0"/>
              </a:rPr>
              <a:t>        	</a:t>
            </a:r>
            <a:r>
              <a:rPr lang="ru-RU" sz="2800" b="0" dirty="0">
                <a:solidFill>
                  <a:srgbClr val="000000"/>
                </a:solidFill>
                <a:effectLst/>
                <a:latin typeface="Times New Roman" panose="02020603050405020304" pitchFamily="18" charset="0"/>
                <a:ea typeface="Times New Roman" panose="02020603050405020304" pitchFamily="18" charset="0"/>
              </a:rPr>
              <a:t>Зерновой ворох, поступающий от комбайнов и молотилок, состоит из зерна убираемой культуры и примесей. Примеси разделяют на зерновые и</a:t>
            </a:r>
            <a:r>
              <a:rPr lang="ru-RU" sz="2800" b="0" dirty="0">
                <a:solidFill>
                  <a:srgbClr val="000000"/>
                </a:solidFill>
                <a:latin typeface="Times New Roman" panose="02020603050405020304" pitchFamily="18" charset="0"/>
                <a:ea typeface="Times New Roman" panose="02020603050405020304" pitchFamily="18" charset="0"/>
              </a:rPr>
              <a:t> </a:t>
            </a:r>
            <a:r>
              <a:rPr lang="ru-RU" sz="2800" b="0" dirty="0">
                <a:solidFill>
                  <a:srgbClr val="000000"/>
                </a:solidFill>
                <a:effectLst/>
                <a:latin typeface="Times New Roman" panose="02020603050405020304" pitchFamily="18" charset="0"/>
                <a:ea typeface="Times New Roman" panose="02020603050405020304" pitchFamily="18" charset="0"/>
              </a:rPr>
              <a:t>сорные.</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         	К зерновым примесям относятся битое, изъеденное зерно основной культуры (остатки менее половины зерна), зерно проросшее, щуплое, зерна других культурных растений (например, рожь в пшенице), к сорным – семена сорной растительности, органические примеси (полова, части стеблей), а также вредные примеси (куколь, головня, спорынья, горчак, вязель и др.) В</a:t>
            </a:r>
            <a:r>
              <a:rPr lang="ru-RU" sz="2800" b="0" dirty="0">
                <a:solidFill>
                  <a:srgbClr val="000000"/>
                </a:solidFill>
                <a:latin typeface="Times New Roman" panose="02020603050405020304" pitchFamily="18" charset="0"/>
                <a:ea typeface="Times New Roman" panose="02020603050405020304" pitchFamily="18" charset="0"/>
              </a:rPr>
              <a:t> </a:t>
            </a:r>
            <a:r>
              <a:rPr lang="ru-RU" sz="2800" b="0" dirty="0">
                <a:solidFill>
                  <a:srgbClr val="000000"/>
                </a:solidFill>
                <a:effectLst/>
                <a:latin typeface="Times New Roman" panose="02020603050405020304" pitchFamily="18" charset="0"/>
                <a:ea typeface="Times New Roman" panose="02020603050405020304" pitchFamily="18" charset="0"/>
              </a:rPr>
              <a:t>зерне могут быть также металлические примеси, которые попадают в него при уборке и перевозке. </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	Очистка необходима для выделения из вороха всех примесей, а также щуплого, битого и поврежденного зерна основной культуры. Очистке подвергаются все убранное зерно.</a:t>
            </a:r>
            <a:br>
              <a:rPr lang="ru-RU" sz="2800" b="0" dirty="0">
                <a:solidFill>
                  <a:srgbClr val="000000"/>
                </a:solidFill>
                <a:effectLst/>
                <a:latin typeface="Times New Roman" panose="02020603050405020304" pitchFamily="18" charset="0"/>
                <a:ea typeface="Times New Roman" panose="02020603050405020304" pitchFamily="18" charset="0"/>
              </a:rPr>
            </a:br>
            <a:br>
              <a:rPr lang="ru-RU" sz="2800" b="0" dirty="0">
                <a:solidFill>
                  <a:srgbClr val="000000"/>
                </a:solidFill>
                <a:effectLst/>
                <a:latin typeface="Times New Roman" panose="02020603050405020304" pitchFamily="18" charset="0"/>
                <a:ea typeface="Times New Roman" panose="02020603050405020304" pitchFamily="18" charset="0"/>
              </a:rPr>
            </a:br>
            <a:endParaRPr lang="ru-RU" sz="2800" dirty="0"/>
          </a:p>
        </p:txBody>
      </p:sp>
      <p:sp>
        <p:nvSpPr>
          <p:cNvPr id="4" name="object 4">
            <a:extLst>
              <a:ext uri="{FF2B5EF4-FFF2-40B4-BE49-F238E27FC236}">
                <a16:creationId xmlns:a16="http://schemas.microsoft.com/office/drawing/2014/main" id="{43D70370-915C-E285-0C23-B233FEAF5213}"/>
              </a:ext>
            </a:extLst>
          </p:cNvPr>
          <p:cNvSpPr/>
          <p:nvPr/>
        </p:nvSpPr>
        <p:spPr>
          <a:xfrm>
            <a:off x="1294" y="310031"/>
            <a:ext cx="10831806" cy="1032993"/>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dirty="0">
                <a:latin typeface="Times New Roman" panose="02020603050405020304" pitchFamily="18" charset="0"/>
                <a:cs typeface="Times New Roman" panose="02020603050405020304" pitchFamily="18" charset="0"/>
              </a:rPr>
              <a:t>Задачи очистки и сортирования семян </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46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a:xfrm>
            <a:off x="88900" y="1190625"/>
            <a:ext cx="10439400" cy="6463308"/>
          </a:xfrm>
        </p:spPr>
        <p:txBody>
          <a:bodyPr/>
          <a:lstStyle/>
          <a:p>
            <a:pPr algn="l"/>
            <a:r>
              <a:rPr lang="ru-RU" sz="2800" dirty="0">
                <a:solidFill>
                  <a:srgbClr val="000000"/>
                </a:solidFill>
                <a:effectLst/>
                <a:latin typeface="Times New Roman" panose="02020603050405020304" pitchFamily="18" charset="0"/>
                <a:ea typeface="Times New Roman" panose="02020603050405020304" pitchFamily="18" charset="0"/>
              </a:rPr>
              <a:t>        Предварительную очистку </a:t>
            </a:r>
            <a:r>
              <a:rPr lang="ru-RU" sz="2800" b="0" dirty="0">
                <a:solidFill>
                  <a:srgbClr val="000000"/>
                </a:solidFill>
                <a:effectLst/>
                <a:latin typeface="Times New Roman" panose="02020603050405020304" pitchFamily="18" charset="0"/>
                <a:ea typeface="Times New Roman" panose="02020603050405020304" pitchFamily="18" charset="0"/>
              </a:rPr>
              <a:t>используют для свежеубранного зерна влажностью до 35 %. При этом в очищенном зерне снижается содержание наиболее крупных и мелких примесей (с 15...20 до 3 %), удаляется часть избыточной влаги, увеличивается его сыпучесть, облегчаются последующие процессы (особенно сушка), повышается устойчивость зерна к самосогреванию при временном хранении в насыпи.</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rPr>
              <a:t>Первичной очистке </a:t>
            </a:r>
            <a:r>
              <a:rPr lang="ru-RU" sz="2800" b="0" dirty="0">
                <a:solidFill>
                  <a:srgbClr val="000000"/>
                </a:solidFill>
                <a:effectLst/>
                <a:latin typeface="Times New Roman" panose="02020603050405020304" pitchFamily="18" charset="0"/>
                <a:ea typeface="Times New Roman" panose="02020603050405020304" pitchFamily="18" charset="0"/>
              </a:rPr>
              <a:t>подвергают свежеубранное зерно влажностью не более 22 % или предварительно обработанное и высушенное зерно влажностью не более 18 %. При этом из зерна выделяются крупные, легкие и мелкие примеси, дробленое и щуплое зерно; содержание примесей в зерне снижается с 8...10 до 1...3 %. </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Исходный зерновой ворох разделяется на три фракции: очищенное зерно, фуражные отходы и примеси.</a:t>
            </a:r>
            <a:endParaRPr lang="ru-RU" sz="2800" b="0" dirty="0"/>
          </a:p>
        </p:txBody>
      </p:sp>
      <p:sp>
        <p:nvSpPr>
          <p:cNvPr id="4" name="object 4">
            <a:extLst>
              <a:ext uri="{FF2B5EF4-FFF2-40B4-BE49-F238E27FC236}">
                <a16:creationId xmlns:a16="http://schemas.microsoft.com/office/drawing/2014/main" id="{43D70370-915C-E285-0C23-B233FEAF5213}"/>
              </a:ext>
            </a:extLst>
          </p:cNvPr>
          <p:cNvSpPr/>
          <p:nvPr/>
        </p:nvSpPr>
        <p:spPr>
          <a:xfrm>
            <a:off x="1294" y="310032"/>
            <a:ext cx="10831806" cy="728194"/>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dirty="0">
                <a:latin typeface="Times New Roman" panose="02020603050405020304" pitchFamily="18" charset="0"/>
                <a:cs typeface="Times New Roman" panose="02020603050405020304" pitchFamily="18" charset="0"/>
              </a:rPr>
              <a:t>Задачи очистки и сортирования семян </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14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a:xfrm>
            <a:off x="88900" y="1190625"/>
            <a:ext cx="10604500" cy="6894195"/>
          </a:xfrm>
        </p:spPr>
        <p:txBody>
          <a:bodyPr/>
          <a:lstStyle/>
          <a:p>
            <a:pPr algn="l"/>
            <a:r>
              <a:rPr lang="ru-RU" sz="2800" b="0" dirty="0">
                <a:solidFill>
                  <a:srgbClr val="000000"/>
                </a:solidFill>
                <a:effectLst/>
                <a:latin typeface="Times New Roman" panose="02020603050405020304" pitchFamily="18" charset="0"/>
                <a:ea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rPr>
              <a:t>Вторичная очистка </a:t>
            </a:r>
            <a:r>
              <a:rPr lang="ru-RU" sz="2800" b="0" dirty="0">
                <a:solidFill>
                  <a:srgbClr val="000000"/>
                </a:solidFill>
                <a:effectLst/>
                <a:latin typeface="Times New Roman" panose="02020603050405020304" pitchFamily="18" charset="0"/>
                <a:ea typeface="Times New Roman" panose="02020603050405020304" pitchFamily="18" charset="0"/>
              </a:rPr>
              <a:t>способствует выделению из зерна близких к нему по размерам примесей, трудноотделимых семян сорняков. В результате исходный зерновой ворох разделяется на семенную фракцию, зерно второго сорта, легкие, мелкие и крупные примеси. Продовольственное и фуражное зерно подвергают в основном предварительной и первичной очистке, а семенное - еще и вторичной.</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rPr>
              <a:t>Сортирование зерна </a:t>
            </a:r>
            <a:r>
              <a:rPr lang="ru-RU" sz="2800" b="0" dirty="0">
                <a:solidFill>
                  <a:srgbClr val="000000"/>
                </a:solidFill>
                <a:effectLst/>
                <a:latin typeface="Times New Roman" panose="02020603050405020304" pitchFamily="18" charset="0"/>
                <a:ea typeface="Times New Roman" panose="02020603050405020304" pitchFamily="18" charset="0"/>
              </a:rPr>
              <a:t>это процесс механического разделения очищенного от примесей зерна на фракции, различающиеся хлебопекарными (для продовольственного) или посевными (для семенного) качествами. </a:t>
            </a:r>
            <a:r>
              <a:rPr lang="ru-RU" sz="2800" dirty="0">
                <a:solidFill>
                  <a:srgbClr val="000000"/>
                </a:solidFill>
                <a:effectLst/>
                <a:latin typeface="Times New Roman" panose="02020603050405020304" pitchFamily="18" charset="0"/>
                <a:ea typeface="Times New Roman" panose="02020603050405020304" pitchFamily="18" charset="0"/>
              </a:rPr>
              <a:t>Калиброванием</a:t>
            </a:r>
            <a:r>
              <a:rPr lang="ru-RU" sz="2800" b="0" dirty="0">
                <a:solidFill>
                  <a:srgbClr val="000000"/>
                </a:solidFill>
                <a:effectLst/>
                <a:latin typeface="Times New Roman" panose="02020603050405020304" pitchFamily="18" charset="0"/>
                <a:ea typeface="Times New Roman" panose="02020603050405020304" pitchFamily="18" charset="0"/>
              </a:rPr>
              <a:t> называют разделение очищенных семян на фракции по их размерам (</a:t>
            </a:r>
            <a:r>
              <a:rPr lang="ru-RU" sz="2800" b="0" dirty="0">
                <a:latin typeface="Times New Roman" panose="02020603050405020304" pitchFamily="18" charset="0"/>
                <a:cs typeface="Times New Roman" panose="02020603050405020304" pitchFamily="18" charset="0"/>
              </a:rPr>
              <a:t>семена кукурузы, сахарной свеклы, подсолнечника, хлопка и других культур подготавливают к высеву сеялками точного высева</a:t>
            </a:r>
            <a:r>
              <a:rPr lang="ru-RU"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2800" b="0" dirty="0">
                <a:solidFill>
                  <a:srgbClr val="000000"/>
                </a:solidFill>
                <a:effectLst/>
                <a:latin typeface="Times New Roman" panose="02020603050405020304" pitchFamily="18" charset="0"/>
                <a:ea typeface="Times New Roman" panose="02020603050405020304" pitchFamily="18" charset="0"/>
              </a:rPr>
            </a:br>
            <a:br>
              <a:rPr lang="ru-RU" sz="2800" dirty="0">
                <a:solidFill>
                  <a:srgbClr val="000000"/>
                </a:solidFill>
                <a:effectLst/>
                <a:latin typeface="Times New Roman" panose="02020603050405020304" pitchFamily="18" charset="0"/>
                <a:ea typeface="Times New Roman" panose="02020603050405020304" pitchFamily="18" charset="0"/>
              </a:rPr>
            </a:br>
            <a:endParaRPr lang="ru-RU" sz="2800" b="0" dirty="0"/>
          </a:p>
        </p:txBody>
      </p:sp>
      <p:sp>
        <p:nvSpPr>
          <p:cNvPr id="4" name="object 4">
            <a:extLst>
              <a:ext uri="{FF2B5EF4-FFF2-40B4-BE49-F238E27FC236}">
                <a16:creationId xmlns:a16="http://schemas.microsoft.com/office/drawing/2014/main" id="{43D70370-915C-E285-0C23-B233FEAF5213}"/>
              </a:ext>
            </a:extLst>
          </p:cNvPr>
          <p:cNvSpPr/>
          <p:nvPr/>
        </p:nvSpPr>
        <p:spPr>
          <a:xfrm>
            <a:off x="1294" y="310032"/>
            <a:ext cx="10831806" cy="728194"/>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dirty="0">
                <a:latin typeface="Times New Roman" panose="02020603050405020304" pitchFamily="18" charset="0"/>
                <a:cs typeface="Times New Roman" panose="02020603050405020304" pitchFamily="18" charset="0"/>
              </a:rPr>
              <a:t>Задачи очистки и сортирования семян </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44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a:xfrm>
            <a:off x="88900" y="1190625"/>
            <a:ext cx="10439400" cy="6463308"/>
          </a:xfrm>
        </p:spPr>
        <p:txBody>
          <a:bodyPr/>
          <a:lstStyle/>
          <a:p>
            <a:pPr algn="l"/>
            <a:r>
              <a:rPr lang="ru-RU" sz="2800" i="1" dirty="0">
                <a:solidFill>
                  <a:srgbClr val="000000"/>
                </a:solidFill>
                <a:effectLst/>
                <a:latin typeface="Times New Roman" panose="02020603050405020304" pitchFamily="18" charset="0"/>
                <a:ea typeface="Times New Roman" panose="02020603050405020304" pitchFamily="18" charset="0"/>
              </a:rPr>
              <a:t>1. Классификация по назначению (общего и специального)</a:t>
            </a:r>
            <a:br>
              <a:rPr lang="ru-RU" sz="2800" i="1" dirty="0">
                <a:solidFill>
                  <a:srgbClr val="000000"/>
                </a:solidFill>
                <a:effectLst/>
                <a:latin typeface="Times New Roman" panose="02020603050405020304" pitchFamily="18" charset="0"/>
                <a:ea typeface="Times New Roman" panose="02020603050405020304" pitchFamily="18" charset="0"/>
              </a:rPr>
            </a:br>
            <a:r>
              <a:rPr lang="ru-RU" sz="2800" i="1" dirty="0">
                <a:solidFill>
                  <a:srgbClr val="000000"/>
                </a:solidFill>
                <a:effectLst/>
                <a:latin typeface="Times New Roman" panose="02020603050405020304" pitchFamily="18" charset="0"/>
                <a:ea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rPr>
              <a:t>Агрегаты и машины предварительной подготовки зерна</a:t>
            </a:r>
            <a:r>
              <a:rPr lang="ru-RU" sz="2800" b="0" dirty="0">
                <a:solidFill>
                  <a:srgbClr val="000000"/>
                </a:solidFill>
                <a:effectLst/>
                <a:latin typeface="Times New Roman" panose="02020603050405020304" pitchFamily="18" charset="0"/>
                <a:ea typeface="Times New Roman" panose="02020603050405020304" pitchFamily="18" charset="0"/>
              </a:rPr>
              <a:t> для зернового вороха, поступающего с поля. Перед сушилкой или машиной первичной очистки. </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rPr>
              <a:t>Машины первичной и вторичной очистки – </a:t>
            </a:r>
            <a:r>
              <a:rPr lang="ru-RU" sz="2800" b="0" dirty="0">
                <a:solidFill>
                  <a:srgbClr val="000000"/>
                </a:solidFill>
                <a:effectLst/>
                <a:latin typeface="Times New Roman" panose="02020603050405020304" pitchFamily="18" charset="0"/>
                <a:ea typeface="Times New Roman" panose="02020603050405020304" pitchFamily="18" charset="0"/>
              </a:rPr>
              <a:t>универсальные сепараторы для получения товарных и семенных кондиций, триерные блоки для очищения до семенных кондиций.</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rPr>
              <a:t>Машины специальной очистки </a:t>
            </a:r>
            <a:r>
              <a:rPr lang="ru-RU" sz="2800" b="0" dirty="0">
                <a:solidFill>
                  <a:srgbClr val="000000"/>
                </a:solidFill>
                <a:effectLst/>
                <a:latin typeface="Times New Roman" panose="02020603050405020304" pitchFamily="18" charset="0"/>
                <a:ea typeface="Times New Roman" panose="02020603050405020304" pitchFamily="18" charset="0"/>
              </a:rPr>
              <a:t>– </a:t>
            </a:r>
            <a:r>
              <a:rPr lang="ru-RU" sz="2800" b="0" dirty="0" err="1">
                <a:solidFill>
                  <a:srgbClr val="000000"/>
                </a:solidFill>
                <a:effectLst/>
                <a:latin typeface="Times New Roman" panose="02020603050405020304" pitchFamily="18" charset="0"/>
                <a:ea typeface="Times New Roman" panose="02020603050405020304" pitchFamily="18" charset="0"/>
              </a:rPr>
              <a:t>пневмо</a:t>
            </a:r>
            <a:r>
              <a:rPr lang="ru-RU" sz="2800" b="0" dirty="0">
                <a:solidFill>
                  <a:srgbClr val="000000"/>
                </a:solidFill>
                <a:effectLst/>
                <a:latin typeface="Times New Roman" panose="02020603050405020304" pitchFamily="18" charset="0"/>
                <a:ea typeface="Times New Roman" panose="02020603050405020304" pitchFamily="18" charset="0"/>
              </a:rPr>
              <a:t>, -</a:t>
            </a:r>
            <a:r>
              <a:rPr lang="ru-RU" sz="2800" b="0" dirty="0" err="1">
                <a:solidFill>
                  <a:srgbClr val="000000"/>
                </a:solidFill>
                <a:effectLst/>
                <a:latin typeface="Times New Roman" panose="02020603050405020304" pitchFamily="18" charset="0"/>
                <a:ea typeface="Times New Roman" panose="02020603050405020304" pitchFamily="18" charset="0"/>
              </a:rPr>
              <a:t>вибростолы</a:t>
            </a:r>
            <a:r>
              <a:rPr lang="ru-RU" sz="2800" b="0" dirty="0">
                <a:solidFill>
                  <a:srgbClr val="000000"/>
                </a:solidFill>
                <a:effectLst/>
                <a:latin typeface="Times New Roman" panose="02020603050405020304" pitchFamily="18" charset="0"/>
                <a:ea typeface="Times New Roman" panose="02020603050405020304" pitchFamily="18" charset="0"/>
              </a:rPr>
              <a:t>, фотосепараторы, магнитные сепараторы и проч.</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i="1" dirty="0">
                <a:solidFill>
                  <a:srgbClr val="000000"/>
                </a:solidFill>
                <a:effectLst/>
                <a:latin typeface="Times New Roman" panose="02020603050405020304" pitchFamily="18" charset="0"/>
                <a:ea typeface="Times New Roman" panose="02020603050405020304" pitchFamily="18" charset="0"/>
              </a:rPr>
              <a:t>2. По принципу действия и составу рабочих органов</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Безрешетные; Воздушные машины; Воздушно-решетные машины</a:t>
            </a:r>
            <a:r>
              <a:rPr lang="ru-RU" sz="2800" b="0" dirty="0">
                <a:solidFill>
                  <a:srgbClr val="000000"/>
                </a:solidFill>
                <a:latin typeface="Times New Roman" panose="02020603050405020304" pitchFamily="18" charset="0"/>
                <a:ea typeface="Times New Roman" panose="02020603050405020304" pitchFamily="18" charset="0"/>
              </a:rPr>
              <a:t>; </a:t>
            </a:r>
            <a:r>
              <a:rPr lang="ru-RU" sz="2800" b="0" dirty="0">
                <a:solidFill>
                  <a:srgbClr val="000000"/>
                </a:solidFill>
                <a:effectLst/>
                <a:latin typeface="Times New Roman" panose="02020603050405020304" pitchFamily="18" charset="0"/>
                <a:ea typeface="Times New Roman" panose="02020603050405020304" pitchFamily="18" charset="0"/>
              </a:rPr>
              <a:t>Триерные</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i="1" dirty="0">
                <a:solidFill>
                  <a:srgbClr val="000000"/>
                </a:solidFill>
                <a:effectLst/>
                <a:latin typeface="Times New Roman" panose="02020603050405020304" pitchFamily="18" charset="0"/>
                <a:ea typeface="Times New Roman" panose="02020603050405020304" pitchFamily="18" charset="0"/>
              </a:rPr>
              <a:t>3.По способу передвижения </a:t>
            </a:r>
            <a:r>
              <a:rPr lang="ru-RU" sz="2800" b="0" dirty="0">
                <a:solidFill>
                  <a:srgbClr val="000000"/>
                </a:solidFill>
                <a:effectLst/>
                <a:latin typeface="Times New Roman" panose="02020603050405020304" pitchFamily="18" charset="0"/>
                <a:ea typeface="Times New Roman" panose="02020603050405020304" pitchFamily="18" charset="0"/>
              </a:rPr>
              <a:t>машины бывают стационарными или передвижными.</a:t>
            </a:r>
            <a:br>
              <a:rPr lang="ru-RU" sz="2800" b="0" dirty="0">
                <a:solidFill>
                  <a:srgbClr val="000000"/>
                </a:solidFill>
                <a:effectLst/>
                <a:latin typeface="Times New Roman" panose="02020603050405020304" pitchFamily="18" charset="0"/>
                <a:ea typeface="Times New Roman" panose="02020603050405020304" pitchFamily="18" charset="0"/>
              </a:rPr>
            </a:br>
            <a:endParaRPr lang="ru-RU" sz="2800" b="0" dirty="0"/>
          </a:p>
        </p:txBody>
      </p:sp>
      <p:sp>
        <p:nvSpPr>
          <p:cNvPr id="4" name="object 4">
            <a:extLst>
              <a:ext uri="{FF2B5EF4-FFF2-40B4-BE49-F238E27FC236}">
                <a16:creationId xmlns:a16="http://schemas.microsoft.com/office/drawing/2014/main" id="{43D70370-915C-E285-0C23-B233FEAF5213}"/>
              </a:ext>
            </a:extLst>
          </p:cNvPr>
          <p:cNvSpPr/>
          <p:nvPr/>
        </p:nvSpPr>
        <p:spPr>
          <a:xfrm>
            <a:off x="1294" y="310032"/>
            <a:ext cx="10831806" cy="728194"/>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dirty="0">
                <a:latin typeface="Times New Roman" panose="02020603050405020304" pitchFamily="18" charset="0"/>
                <a:cs typeface="Times New Roman" panose="02020603050405020304" pitchFamily="18" charset="0"/>
              </a:rPr>
              <a:t>Виды зерноочистительных машин</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73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a:xfrm>
            <a:off x="88900" y="1038227"/>
            <a:ext cx="10439400" cy="7325082"/>
          </a:xfrm>
        </p:spPr>
        <p:txBody>
          <a:bodyPr/>
          <a:lstStyle/>
          <a:p>
            <a:pPr algn="l"/>
            <a:r>
              <a:rPr lang="ru-RU" sz="2800" b="0" dirty="0">
                <a:solidFill>
                  <a:srgbClr val="000000"/>
                </a:solidFill>
                <a:effectLst/>
                <a:latin typeface="Times New Roman" panose="02020603050405020304" pitchFamily="18" charset="0"/>
                <a:ea typeface="Times New Roman" panose="02020603050405020304" pitchFamily="18" charset="0"/>
              </a:rPr>
              <a:t>Принцип работы сепарирующих органов основан на различии </a:t>
            </a:r>
            <a:r>
              <a:rPr lang="ru-RU" sz="2800" b="0" dirty="0" err="1">
                <a:solidFill>
                  <a:srgbClr val="000000"/>
                </a:solidFill>
                <a:effectLst/>
                <a:latin typeface="Times New Roman" panose="02020603050405020304" pitchFamily="18" charset="0"/>
                <a:ea typeface="Times New Roman" panose="02020603050405020304" pitchFamily="18" charset="0"/>
              </a:rPr>
              <a:t>физикомеханических</a:t>
            </a:r>
            <a:r>
              <a:rPr lang="ru-RU" sz="2800" b="0" dirty="0">
                <a:solidFill>
                  <a:srgbClr val="000000"/>
                </a:solidFill>
                <a:effectLst/>
                <a:latin typeface="Times New Roman" panose="02020603050405020304" pitchFamily="18" charset="0"/>
                <a:ea typeface="Times New Roman" panose="02020603050405020304" pitchFamily="18" charset="0"/>
              </a:rPr>
              <a:t> свойств отдельных частиц зерновой смеси. К этим свойствам относятся: аэродинамические свойства, размеры, форма, плотность, состояние поверхности, упругость, цвет, электрофизические свойства и др. Способы очистки и сортирования семян определяются в зависимости от </a:t>
            </a:r>
            <a:r>
              <a:rPr lang="ru-RU" sz="2800" b="0" dirty="0" err="1">
                <a:solidFill>
                  <a:srgbClr val="000000"/>
                </a:solidFill>
                <a:effectLst/>
                <a:latin typeface="Times New Roman" panose="02020603050405020304" pitchFamily="18" charset="0"/>
                <a:ea typeface="Times New Roman" panose="02020603050405020304" pitchFamily="18" charset="0"/>
              </a:rPr>
              <a:t>физикомеханических</a:t>
            </a:r>
            <a:r>
              <a:rPr lang="ru-RU" sz="2800" b="0" dirty="0">
                <a:solidFill>
                  <a:srgbClr val="000000"/>
                </a:solidFill>
                <a:effectLst/>
                <a:latin typeface="Times New Roman" panose="02020603050405020304" pitchFamily="18" charset="0"/>
                <a:ea typeface="Times New Roman" panose="02020603050405020304" pitchFamily="18" charset="0"/>
              </a:rPr>
              <a:t> свойств составляющих исходного вороха. На практике получили распространение следующие способы очистки и</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сортирования:</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а) очистка семян воздушным потоком;</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б) разделение семян по размерам на решетках;</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в) разделение семян по длине на триерах;</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г) разделение семян по форме и свойствам их поверхности;</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д) очистка и сортирование семян по плотности;</a:t>
            </a:r>
            <a:br>
              <a:rPr lang="ru-RU" sz="2800" b="0" dirty="0">
                <a:solidFill>
                  <a:srgbClr val="000000"/>
                </a:solidFill>
                <a:effectLst/>
                <a:latin typeface="Times New Roman" panose="02020603050405020304" pitchFamily="18" charset="0"/>
                <a:ea typeface="Times New Roman" panose="02020603050405020304" pitchFamily="18" charset="0"/>
              </a:rPr>
            </a:br>
            <a:r>
              <a:rPr lang="ru-RU" sz="2800" b="0" dirty="0">
                <a:solidFill>
                  <a:srgbClr val="000000"/>
                </a:solidFill>
                <a:effectLst/>
                <a:latin typeface="Times New Roman" panose="02020603050405020304" pitchFamily="18" charset="0"/>
                <a:ea typeface="Times New Roman" panose="02020603050405020304" pitchFamily="18" charset="0"/>
              </a:rPr>
              <a:t>е) электрические методы разделения зерна.</a:t>
            </a:r>
            <a:br>
              <a:rPr lang="ru-RU" sz="2800" b="0" dirty="0">
                <a:solidFill>
                  <a:srgbClr val="000000"/>
                </a:solidFill>
                <a:effectLst/>
                <a:latin typeface="Times New Roman" panose="02020603050405020304" pitchFamily="18" charset="0"/>
                <a:ea typeface="Times New Roman" panose="02020603050405020304" pitchFamily="18" charset="0"/>
              </a:rPr>
            </a:br>
            <a:br>
              <a:rPr lang="ru-RU" sz="2800" b="0" dirty="0">
                <a:solidFill>
                  <a:srgbClr val="000000"/>
                </a:solidFill>
                <a:effectLst/>
                <a:latin typeface="Times New Roman" panose="02020603050405020304" pitchFamily="18" charset="0"/>
                <a:ea typeface="Times New Roman" panose="02020603050405020304" pitchFamily="18" charset="0"/>
              </a:rPr>
            </a:br>
            <a:endParaRPr lang="ru-RU" sz="2800" b="0" dirty="0"/>
          </a:p>
        </p:txBody>
      </p:sp>
      <p:sp>
        <p:nvSpPr>
          <p:cNvPr id="4" name="object 4">
            <a:extLst>
              <a:ext uri="{FF2B5EF4-FFF2-40B4-BE49-F238E27FC236}">
                <a16:creationId xmlns:a16="http://schemas.microsoft.com/office/drawing/2014/main" id="{43D70370-915C-E285-0C23-B233FEAF5213}"/>
              </a:ext>
            </a:extLst>
          </p:cNvPr>
          <p:cNvSpPr/>
          <p:nvPr/>
        </p:nvSpPr>
        <p:spPr>
          <a:xfrm>
            <a:off x="1294" y="310032"/>
            <a:ext cx="10692106" cy="728194"/>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a:latin typeface="Times New Roman" panose="02020603050405020304" pitchFamily="18" charset="0"/>
                <a:cs typeface="Times New Roman" panose="02020603050405020304" pitchFamily="18" charset="0"/>
              </a:rPr>
              <a:t>Принцип работы сепарирующих органов </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17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C1E9-32CE-7C9F-48EC-CD5814E831D0}"/>
              </a:ext>
            </a:extLst>
          </p:cNvPr>
          <p:cNvSpPr>
            <a:spLocks noGrp="1"/>
          </p:cNvSpPr>
          <p:nvPr>
            <p:ph type="title"/>
          </p:nvPr>
        </p:nvSpPr>
        <p:spPr/>
        <p:txBody>
          <a:bodyPr/>
          <a:lstStyle/>
          <a:p>
            <a:pPr algn="l"/>
            <a:br>
              <a:rPr lang="ru-RU" sz="2800" b="0" dirty="0">
                <a:solidFill>
                  <a:srgbClr val="000000"/>
                </a:solidFill>
                <a:effectLst/>
                <a:latin typeface="Times New Roman" panose="02020603050405020304" pitchFamily="18" charset="0"/>
                <a:ea typeface="Times New Roman" panose="02020603050405020304" pitchFamily="18" charset="0"/>
              </a:rPr>
            </a:br>
            <a:br>
              <a:rPr lang="ru-RU" sz="2800" b="0" dirty="0">
                <a:solidFill>
                  <a:srgbClr val="000000"/>
                </a:solidFill>
                <a:effectLst/>
                <a:latin typeface="Times New Roman" panose="02020603050405020304" pitchFamily="18" charset="0"/>
                <a:ea typeface="Times New Roman" panose="02020603050405020304" pitchFamily="18" charset="0"/>
              </a:rPr>
            </a:br>
            <a:endParaRPr lang="ru-RU" sz="2800" b="0" dirty="0"/>
          </a:p>
        </p:txBody>
      </p:sp>
      <p:sp>
        <p:nvSpPr>
          <p:cNvPr id="6" name="Текст 5">
            <a:extLst>
              <a:ext uri="{FF2B5EF4-FFF2-40B4-BE49-F238E27FC236}">
                <a16:creationId xmlns:a16="http://schemas.microsoft.com/office/drawing/2014/main" id="{32698DA3-4659-18E0-5A84-93B47B447D18}"/>
              </a:ext>
            </a:extLst>
          </p:cNvPr>
          <p:cNvSpPr>
            <a:spLocks noGrp="1"/>
          </p:cNvSpPr>
          <p:nvPr>
            <p:ph type="body" idx="1"/>
          </p:nvPr>
        </p:nvSpPr>
        <p:spPr>
          <a:xfrm>
            <a:off x="0" y="1038226"/>
            <a:ext cx="10452100" cy="6463308"/>
          </a:xfrm>
        </p:spPr>
        <p:txBody>
          <a:bodyPr/>
          <a:lstStyle/>
          <a:p>
            <a:pPr marL="514350" indent="-514350">
              <a:buAutoNum type="arabicPeriod"/>
            </a:pPr>
            <a:r>
              <a:rPr lang="ru-RU" sz="2800" b="1" i="1" dirty="0">
                <a:latin typeface="Times New Roman" panose="02020603050405020304" pitchFamily="18" charset="0"/>
                <a:cs typeface="Times New Roman" panose="02020603050405020304" pitchFamily="18" charset="0"/>
              </a:rPr>
              <a:t>Очистка семян воздушным потоком</a:t>
            </a:r>
          </a:p>
          <a:p>
            <a:r>
              <a:rPr lang="ru-RU" sz="2800" dirty="0">
                <a:latin typeface="Times New Roman" panose="02020603050405020304" pitchFamily="18" charset="0"/>
                <a:cs typeface="Times New Roman" panose="02020603050405020304" pitchFamily="18" charset="0"/>
              </a:rPr>
              <a:t>Этот способ разделения широко применяют в зерноочистительных машинах. Он основан на различии в массе и аэродинамических свойствах семян и примесей. Аэродинамические свойства семян и примесей характеризуются сопротивлением, которое оказывает их движению воздух. Сопротивление воздуха не одинаково для семян и многих примесей. Воздушным потоком выделяют из вороха полову, мякину, мертвый сор, некоторые семена сорняков, щуплое и дробленое зерно и другие примеси. </a:t>
            </a:r>
          </a:p>
          <a:p>
            <a:r>
              <a:rPr lang="ru-RU" sz="2800" b="1" i="1" dirty="0">
                <a:latin typeface="Times New Roman" panose="02020603050405020304" pitchFamily="18" charset="0"/>
                <a:cs typeface="Times New Roman" panose="02020603050405020304" pitchFamily="18" charset="0"/>
              </a:rPr>
              <a:t>2. Разделение семян по размерам на решетах</a:t>
            </a:r>
          </a:p>
          <a:p>
            <a:r>
              <a:rPr lang="ru-RU" sz="2800" dirty="0">
                <a:latin typeface="Times New Roman" panose="02020603050405020304" pitchFamily="18" charset="0"/>
                <a:cs typeface="Times New Roman" panose="02020603050405020304" pitchFamily="18" charset="0"/>
              </a:rPr>
              <a:t>На решетах семена разделяют на фракции по ширине и толщине. Толщиной считают минимальный размер зерна, а шириной – средний размер. В зависимости от назначения различают решета колосовые, сортировальные и подсевные. Колосовые решета предназначены для выделения из массы зерна крупных примесей </a:t>
            </a:r>
          </a:p>
        </p:txBody>
      </p:sp>
      <p:sp>
        <p:nvSpPr>
          <p:cNvPr id="4" name="object 4">
            <a:extLst>
              <a:ext uri="{FF2B5EF4-FFF2-40B4-BE49-F238E27FC236}">
                <a16:creationId xmlns:a16="http://schemas.microsoft.com/office/drawing/2014/main" id="{43D70370-915C-E285-0C23-B233FEAF5213}"/>
              </a:ext>
            </a:extLst>
          </p:cNvPr>
          <p:cNvSpPr/>
          <p:nvPr/>
        </p:nvSpPr>
        <p:spPr>
          <a:xfrm>
            <a:off x="1294" y="310032"/>
            <a:ext cx="10831806" cy="728194"/>
          </a:xfrm>
          <a:custGeom>
            <a:avLst/>
            <a:gdLst/>
            <a:ahLst/>
            <a:cxnLst/>
            <a:rect l="l" t="t" r="r" b="b"/>
            <a:pathLst>
              <a:path w="4930140" h="993140">
                <a:moveTo>
                  <a:pt x="0" y="992517"/>
                </a:moveTo>
                <a:lnTo>
                  <a:pt x="4929784" y="992517"/>
                </a:lnTo>
                <a:lnTo>
                  <a:pt x="4929784" y="0"/>
                </a:lnTo>
                <a:lnTo>
                  <a:pt x="0" y="0"/>
                </a:lnTo>
                <a:lnTo>
                  <a:pt x="0" y="992517"/>
                </a:lnTo>
                <a:close/>
              </a:path>
            </a:pathLst>
          </a:custGeom>
          <a:solidFill>
            <a:srgbClr val="FFCD1B"/>
          </a:solidFill>
        </p:spPr>
        <p:txBody>
          <a:bodyPr wrap="square" lIns="0" tIns="0" rIns="0" bIns="0" rtlCol="0"/>
          <a:lstStyle/>
          <a:p>
            <a:pPr algn="ctr"/>
            <a:r>
              <a:rPr lang="ru-RU" sz="3200" b="1" spc="300">
                <a:latin typeface="Times New Roman" panose="02020603050405020304" pitchFamily="18" charset="0"/>
                <a:cs typeface="Times New Roman" panose="02020603050405020304" pitchFamily="18" charset="0"/>
              </a:rPr>
              <a:t>Принцип работы сепарирующих органов </a:t>
            </a:r>
            <a:endParaRPr sz="32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575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4058</TotalTime>
  <Words>1317</Words>
  <Application>Microsoft Office PowerPoint</Application>
  <PresentationFormat>Произвольный</PresentationFormat>
  <Paragraphs>62</Paragraphs>
  <Slides>12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Century Gothic</vt:lpstr>
      <vt:lpstr>Times New Roman</vt:lpstr>
      <vt:lpstr>Office Theme</vt:lpstr>
      <vt:lpstr>Презентация PowerPoint</vt:lpstr>
      <vt:lpstr>Наше предприятие производит полный спектр сельхозоборудования для очистки, сортировки и хранения зерна:  1.Сепараторы предварительной подработки зерна высокой производительности. 2. Универсальные зерноочистительные сепараторы. 3. Триерные блоки. 4. Транспортное оборудование (нории ковшовые, транспортеры).  5. Конструкция ЗАВ (бункеры).  6. Сита и решета любого размера на все виды решетных зерноочистительных машин.   Все машины характеризуются минимальными потерями и позволяют довести свойства входящего сырья до товарных кондиций, а также получать высококачественные семена.</vt:lpstr>
      <vt:lpstr>Производственные достижения</vt:lpstr>
      <vt:lpstr>         Зерновой ворох, поступающий от комбайнов и молотилок, состоит из зерна убираемой культуры и примесей. Примеси разделяют на зерновые и сорные.           К зерновым примесям относятся битое, изъеденное зерно основной культуры (остатки менее половины зерна), зерно проросшее, щуплое, зерна других культурных растений (например, рожь в пшенице), к сорным – семена сорной растительности, органические примеси (полова, части стеблей), а также вредные примеси (куколь, головня, спорынья, горчак, вязель и др.) В зерне могут быть также металлические примеси, которые попадают в него при уборке и перевозке.   Очистка необходима для выделения из вороха всех примесей, а также щуплого, битого и поврежденного зерна основной культуры. Очистке подвергаются все убранное зерно.  </vt:lpstr>
      <vt:lpstr>        Предварительную очистку используют для свежеубранного зерна влажностью до 35 %. При этом в очищенном зерне снижается содержание наиболее крупных и мелких примесей (с 15...20 до 3 %), удаляется часть избыточной влаги, увеличивается его сыпучесть, облегчаются последующие процессы (особенно сушка), повышается устойчивость зерна к самосогреванию при временном хранении в насыпи.         Первичной очистке подвергают свежеубранное зерно влажностью не более 22 % или предварительно обработанное и высушенное зерно влажностью не более 18 %. При этом из зерна выделяются крупные, легкие и мелкие примеси, дробленое и щуплое зерно; содержание примесей в зерне снижается с 8...10 до 1...3 %.  Исходный зерновой ворох разделяется на три фракции: очищенное зерно, фуражные отходы и примеси.</vt:lpstr>
      <vt:lpstr>        Вторичная очистка способствует выделению из зерна близких к нему по размерам примесей, трудноотделимых семян сорняков. В результате исходный зерновой ворох разделяется на семенную фракцию, зерно второго сорта, легкие, мелкие и крупные примеси. Продовольственное и фуражное зерно подвергают в основном предварительной и первичной очистке, а семенное - еще и вторичной.  Сортирование зерна это процесс механического разделения очищенного от примесей зерна на фракции, различающиеся хлебопекарными (для продовольственного) или посевными (для семенного) качествами. Калиброванием называют разделение очищенных семян на фракции по их размерам (семена кукурузы, сахарной свеклы, подсолнечника, хлопка и других культур подготавливают к высеву сеялками точного высева.   </vt:lpstr>
      <vt:lpstr>1. Классификация по назначению (общего и специального)  Агрегаты и машины предварительной подготовки зерна для зернового вороха, поступающего с поля. Перед сушилкой или машиной первичной очистки.   Машины первичной и вторичной очистки – универсальные сепараторы для получения товарных и семенных кондиций, триерные блоки для очищения до семенных кондиций.  Машины специальной очистки – пневмо, -вибростолы, фотосепараторы, магнитные сепараторы и проч. 2. По принципу действия и составу рабочих органов Безрешетные; Воздушные машины; Воздушно-решетные машины; Триерные 3.По способу передвижения машины бывают стационарными или передвижными. </vt:lpstr>
      <vt:lpstr>Принцип работы сепарирующих органов основан на различии физикомеханических свойств отдельных частиц зерновой смеси. К этим свойствам относятся: аэродинамические свойства, размеры, форма, плотность, состояние поверхности, упругость, цвет, электрофизические свойства и др. Способы очистки и сортирования семян определяются в зависимости от физикомеханических свойств составляющих исходного вороха. На практике получили распространение следующие способы очистки и сортирования: а) очистка семян воздушным потоком; б) разделение семян по размерам на решетках; в) разделение семян по длине на триерах; г) разделение семян по форме и свойствам их поверхности; д) очистка и сортирование семян по плотности; е) электрические методы разделения зерна.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презентация_о_компании_27.03_mini</dc:title>
  <dc:creator>Lenovo</dc:creator>
  <cp:lastModifiedBy>Дарья</cp:lastModifiedBy>
  <cp:revision>515</cp:revision>
  <dcterms:created xsi:type="dcterms:W3CDTF">2017-10-18T00:56:06Z</dcterms:created>
  <dcterms:modified xsi:type="dcterms:W3CDTF">2025-01-22T09:34:20Z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2017-03-27T00:00:00Z</vt:filetime>
  </property>
  <property fmtid="{D5CDD505-2E9C-101B-9397-08002B2CF9AE}" pid="3" name="Creator">
    <vt:lpwstr>Adobe Illustrator CC 2014 (Windows)</vt:lpwstr>
  </property>
  <property fmtid="{D5CDD505-2E9C-101B-9397-08002B2CF9AE}" pid="4" name="LastSaved">
    <vt:filetime>2017-10-18T00:00:00Z</vt:filetime>
  </property>
</Properties>
</file>