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0" r:id="rId2"/>
    <p:sldId id="304" r:id="rId3"/>
    <p:sldId id="258" r:id="rId4"/>
    <p:sldId id="262" r:id="rId5"/>
    <p:sldId id="306" r:id="rId6"/>
    <p:sldId id="307" r:id="rId7"/>
    <p:sldId id="309" r:id="rId8"/>
    <p:sldId id="310" r:id="rId9"/>
    <p:sldId id="323" r:id="rId10"/>
    <p:sldId id="324" r:id="rId11"/>
    <p:sldId id="325" r:id="rId12"/>
    <p:sldId id="327" r:id="rId13"/>
    <p:sldId id="312" r:id="rId14"/>
    <p:sldId id="301" r:id="rId15"/>
    <p:sldId id="313" r:id="rId16"/>
    <p:sldId id="316" r:id="rId17"/>
    <p:sldId id="317" r:id="rId18"/>
    <p:sldId id="319" r:id="rId19"/>
    <p:sldId id="321" r:id="rId20"/>
    <p:sldId id="322" r:id="rId21"/>
    <p:sldId id="326" r:id="rId22"/>
    <p:sldId id="266" r:id="rId23"/>
  </p:sldIdLst>
  <p:sldSz cx="10693400" cy="7562850"/>
  <p:notesSz cx="10693400" cy="75628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101"/>
    <a:srgbClr val="F9F9F9"/>
    <a:srgbClr val="F0F0F0"/>
    <a:srgbClr val="F3F3F3"/>
    <a:srgbClr val="F6F6F6"/>
    <a:srgbClr val="020303"/>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856" autoAdjust="0"/>
    <p:restoredTop sz="86078" autoAdjust="0"/>
  </p:normalViewPr>
  <p:slideViewPr>
    <p:cSldViewPr>
      <p:cViewPr varScale="1">
        <p:scale>
          <a:sx n="52" d="100"/>
          <a:sy n="52" d="100"/>
        </p:scale>
        <p:origin x="752" y="9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9F9715DD-BC7F-469E-869C-8661B6E9CB40}" type="datetimeFigureOut">
              <a:rPr lang="ru-RU" smtClean="0"/>
              <a:pPr/>
              <a:t>23.01.2025</a:t>
            </a:fld>
            <a:endParaRPr lang="ru-RU"/>
          </a:p>
        </p:txBody>
      </p:sp>
      <p:sp>
        <p:nvSpPr>
          <p:cNvPr id="4" name="Образ слайда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6BD5EE0B-23D8-4415-A0D2-898B64F5D394}" type="slidenum">
              <a:rPr lang="ru-RU" smtClean="0"/>
              <a:pPr/>
              <a:t>‹#›</a:t>
            </a:fld>
            <a:endParaRPr lang="ru-RU"/>
          </a:p>
        </p:txBody>
      </p:sp>
    </p:spTree>
    <p:extLst>
      <p:ext uri="{BB962C8B-B14F-4D97-AF65-F5344CB8AC3E}">
        <p14:creationId xmlns:p14="http://schemas.microsoft.com/office/powerpoint/2010/main" val="3216983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BD5EE0B-23D8-4415-A0D2-898B64F5D394}" type="slidenum">
              <a:rPr lang="ru-RU" smtClean="0"/>
              <a:pPr/>
              <a:t>1</a:t>
            </a:fld>
            <a:endParaRPr lang="ru-RU"/>
          </a:p>
        </p:txBody>
      </p:sp>
    </p:spTree>
    <p:extLst>
      <p:ext uri="{BB962C8B-B14F-4D97-AF65-F5344CB8AC3E}">
        <p14:creationId xmlns:p14="http://schemas.microsoft.com/office/powerpoint/2010/main" val="3547231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BD5EE0B-23D8-4415-A0D2-898B64F5D394}" type="slidenum">
              <a:rPr lang="ru-RU" smtClean="0"/>
              <a:pPr/>
              <a:t>3</a:t>
            </a:fld>
            <a:endParaRPr lang="ru-RU"/>
          </a:p>
        </p:txBody>
      </p:sp>
    </p:spTree>
    <p:extLst>
      <p:ext uri="{BB962C8B-B14F-4D97-AF65-F5344CB8AC3E}">
        <p14:creationId xmlns:p14="http://schemas.microsoft.com/office/powerpoint/2010/main" val="199748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BD5EE0B-23D8-4415-A0D2-898B64F5D394}" type="slidenum">
              <a:rPr lang="ru-RU" smtClean="0"/>
              <a:pPr/>
              <a:t>4</a:t>
            </a:fld>
            <a:endParaRPr lang="ru-RU"/>
          </a:p>
        </p:txBody>
      </p:sp>
    </p:spTree>
    <p:extLst>
      <p:ext uri="{BB962C8B-B14F-4D97-AF65-F5344CB8AC3E}">
        <p14:creationId xmlns:p14="http://schemas.microsoft.com/office/powerpoint/2010/main" val="3509899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295" y="0"/>
            <a:ext cx="10690860" cy="7560309"/>
          </a:xfrm>
          <a:custGeom>
            <a:avLst/>
            <a:gdLst/>
            <a:ahLst/>
            <a:cxnLst/>
            <a:rect l="l" t="t" r="r" b="b"/>
            <a:pathLst>
              <a:path w="10690860" h="7560309">
                <a:moveTo>
                  <a:pt x="0" y="7560056"/>
                </a:moveTo>
                <a:lnTo>
                  <a:pt x="10690707" y="7560056"/>
                </a:lnTo>
                <a:lnTo>
                  <a:pt x="10690707" y="0"/>
                </a:lnTo>
                <a:lnTo>
                  <a:pt x="0" y="0"/>
                </a:lnTo>
                <a:lnTo>
                  <a:pt x="0" y="7560056"/>
                </a:lnTo>
                <a:close/>
              </a:path>
            </a:pathLst>
          </a:custGeom>
          <a:solidFill>
            <a:srgbClr val="F2F2F3"/>
          </a:solidFill>
        </p:spPr>
        <p:txBody>
          <a:bodyPr wrap="square" lIns="0" tIns="0" rIns="0" bIns="0" rtlCol="0"/>
          <a:lstStyle/>
          <a:p>
            <a:endParaRPr/>
          </a:p>
        </p:txBody>
      </p:sp>
      <p:sp>
        <p:nvSpPr>
          <p:cNvPr id="17" name="bk object 17"/>
          <p:cNvSpPr/>
          <p:nvPr/>
        </p:nvSpPr>
        <p:spPr>
          <a:xfrm>
            <a:off x="1288" y="28181"/>
            <a:ext cx="10690714" cy="3761511"/>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000" b="1" i="0">
                <a:solidFill>
                  <a:srgbClr val="1C1C1B"/>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1600" b="0" i="0">
                <a:solidFill>
                  <a:srgbClr val="1C1C1B"/>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1" i="0">
                <a:solidFill>
                  <a:srgbClr val="1C1C1B"/>
                </a:solidFill>
                <a:latin typeface="Century Gothic"/>
                <a:cs typeface="Century Gothic"/>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1" i="0">
                <a:solidFill>
                  <a:srgbClr val="1C1C1B"/>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0686237" cy="7560056"/>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1847532"/>
            <a:ext cx="10692130" cy="3302000"/>
          </a:xfrm>
          <a:custGeom>
            <a:avLst/>
            <a:gdLst/>
            <a:ahLst/>
            <a:cxnLst/>
            <a:rect l="l" t="t" r="r" b="b"/>
            <a:pathLst>
              <a:path w="10692130" h="3302000">
                <a:moveTo>
                  <a:pt x="0" y="0"/>
                </a:moveTo>
                <a:lnTo>
                  <a:pt x="10692003" y="0"/>
                </a:lnTo>
                <a:lnTo>
                  <a:pt x="10692003" y="3301428"/>
                </a:lnTo>
                <a:lnTo>
                  <a:pt x="0" y="3301428"/>
                </a:lnTo>
                <a:lnTo>
                  <a:pt x="0" y="0"/>
                </a:lnTo>
                <a:close/>
              </a:path>
            </a:pathLst>
          </a:custGeom>
          <a:solidFill>
            <a:srgbClr val="000001">
              <a:alpha val="47999"/>
            </a:srgbClr>
          </a:solidFill>
        </p:spPr>
        <p:txBody>
          <a:bodyPr wrap="square" lIns="0" tIns="0" rIns="0" bIns="0" rtlCol="0"/>
          <a:lstStyle/>
          <a:p>
            <a:endParaRPr/>
          </a:p>
        </p:txBody>
      </p:sp>
      <p:sp>
        <p:nvSpPr>
          <p:cNvPr id="18" name="bk object 18"/>
          <p:cNvSpPr/>
          <p:nvPr/>
        </p:nvSpPr>
        <p:spPr>
          <a:xfrm>
            <a:off x="3941330" y="3847795"/>
            <a:ext cx="253365" cy="309245"/>
          </a:xfrm>
          <a:custGeom>
            <a:avLst/>
            <a:gdLst/>
            <a:ahLst/>
            <a:cxnLst/>
            <a:rect l="l" t="t" r="r" b="b"/>
            <a:pathLst>
              <a:path w="253364" h="309245">
                <a:moveTo>
                  <a:pt x="252895" y="0"/>
                </a:moveTo>
                <a:lnTo>
                  <a:pt x="221881" y="0"/>
                </a:lnTo>
                <a:lnTo>
                  <a:pt x="206297" y="49833"/>
                </a:lnTo>
                <a:lnTo>
                  <a:pt x="184881" y="96797"/>
                </a:lnTo>
                <a:lnTo>
                  <a:pt x="158039" y="140455"/>
                </a:lnTo>
                <a:lnTo>
                  <a:pt x="126174" y="180365"/>
                </a:lnTo>
                <a:lnTo>
                  <a:pt x="84099" y="220829"/>
                </a:lnTo>
                <a:lnTo>
                  <a:pt x="36575" y="255168"/>
                </a:lnTo>
                <a:lnTo>
                  <a:pt x="0" y="308724"/>
                </a:lnTo>
                <a:lnTo>
                  <a:pt x="41484" y="287409"/>
                </a:lnTo>
                <a:lnTo>
                  <a:pt x="80233" y="262097"/>
                </a:lnTo>
                <a:lnTo>
                  <a:pt x="115994" y="233073"/>
                </a:lnTo>
                <a:lnTo>
                  <a:pt x="148513" y="200621"/>
                </a:lnTo>
                <a:lnTo>
                  <a:pt x="177142" y="165552"/>
                </a:lnTo>
                <a:lnTo>
                  <a:pt x="202137" y="127685"/>
                </a:lnTo>
                <a:lnTo>
                  <a:pt x="223255" y="87292"/>
                </a:lnTo>
                <a:lnTo>
                  <a:pt x="240255" y="44640"/>
                </a:lnTo>
                <a:lnTo>
                  <a:pt x="252895" y="0"/>
                </a:lnTo>
                <a:close/>
              </a:path>
            </a:pathLst>
          </a:custGeom>
          <a:solidFill>
            <a:srgbClr val="008E38"/>
          </a:solidFill>
        </p:spPr>
        <p:txBody>
          <a:bodyPr wrap="square" lIns="0" tIns="0" rIns="0" bIns="0" rtlCol="0"/>
          <a:lstStyle/>
          <a:p>
            <a:endParaRPr/>
          </a:p>
        </p:txBody>
      </p:sp>
      <p:sp>
        <p:nvSpPr>
          <p:cNvPr id="19" name="bk object 19"/>
          <p:cNvSpPr/>
          <p:nvPr/>
        </p:nvSpPr>
        <p:spPr>
          <a:xfrm>
            <a:off x="3807345" y="3847795"/>
            <a:ext cx="594995" cy="544195"/>
          </a:xfrm>
          <a:custGeom>
            <a:avLst/>
            <a:gdLst/>
            <a:ahLst/>
            <a:cxnLst/>
            <a:rect l="l" t="t" r="r" b="b"/>
            <a:pathLst>
              <a:path w="594995" h="544195">
                <a:moveTo>
                  <a:pt x="128277" y="524078"/>
                </a:moveTo>
                <a:lnTo>
                  <a:pt x="69342" y="524078"/>
                </a:lnTo>
                <a:lnTo>
                  <a:pt x="113842" y="544156"/>
                </a:lnTo>
                <a:lnTo>
                  <a:pt x="128277" y="524078"/>
                </a:lnTo>
                <a:close/>
              </a:path>
              <a:path w="594995" h="544195">
                <a:moveTo>
                  <a:pt x="139351" y="495096"/>
                </a:moveTo>
                <a:lnTo>
                  <a:pt x="63855" y="495096"/>
                </a:lnTo>
                <a:lnTo>
                  <a:pt x="68884" y="524217"/>
                </a:lnTo>
                <a:lnTo>
                  <a:pt x="69342" y="524078"/>
                </a:lnTo>
                <a:lnTo>
                  <a:pt x="128277" y="524078"/>
                </a:lnTo>
                <a:lnTo>
                  <a:pt x="142328" y="504532"/>
                </a:lnTo>
                <a:lnTo>
                  <a:pt x="142773" y="504418"/>
                </a:lnTo>
                <a:lnTo>
                  <a:pt x="139351" y="495096"/>
                </a:lnTo>
                <a:close/>
              </a:path>
              <a:path w="594995" h="544195">
                <a:moveTo>
                  <a:pt x="548208" y="0"/>
                </a:moveTo>
                <a:lnTo>
                  <a:pt x="404228" y="0"/>
                </a:lnTo>
                <a:lnTo>
                  <a:pt x="389489" y="49410"/>
                </a:lnTo>
                <a:lnTo>
                  <a:pt x="369745" y="96434"/>
                </a:lnTo>
                <a:lnTo>
                  <a:pt x="345310" y="140759"/>
                </a:lnTo>
                <a:lnTo>
                  <a:pt x="316495" y="182074"/>
                </a:lnTo>
                <a:lnTo>
                  <a:pt x="283614" y="220067"/>
                </a:lnTo>
                <a:lnTo>
                  <a:pt x="246979" y="254426"/>
                </a:lnTo>
                <a:lnTo>
                  <a:pt x="206903" y="284838"/>
                </a:lnTo>
                <a:lnTo>
                  <a:pt x="163698" y="310991"/>
                </a:lnTo>
                <a:lnTo>
                  <a:pt x="117678" y="332574"/>
                </a:lnTo>
                <a:lnTo>
                  <a:pt x="0" y="504774"/>
                </a:lnTo>
                <a:lnTo>
                  <a:pt x="16163" y="502969"/>
                </a:lnTo>
                <a:lnTo>
                  <a:pt x="32194" y="500754"/>
                </a:lnTo>
                <a:lnTo>
                  <a:pt x="48091" y="498130"/>
                </a:lnTo>
                <a:lnTo>
                  <a:pt x="63855" y="495096"/>
                </a:lnTo>
                <a:lnTo>
                  <a:pt x="139351" y="495096"/>
                </a:lnTo>
                <a:lnTo>
                  <a:pt x="132549" y="476567"/>
                </a:lnTo>
                <a:lnTo>
                  <a:pt x="154183" y="468985"/>
                </a:lnTo>
                <a:lnTo>
                  <a:pt x="175447" y="460628"/>
                </a:lnTo>
                <a:lnTo>
                  <a:pt x="196325" y="451510"/>
                </a:lnTo>
                <a:lnTo>
                  <a:pt x="216801" y="441642"/>
                </a:lnTo>
                <a:lnTo>
                  <a:pt x="290917" y="441642"/>
                </a:lnTo>
                <a:lnTo>
                  <a:pt x="295109" y="430555"/>
                </a:lnTo>
                <a:lnTo>
                  <a:pt x="295490" y="430352"/>
                </a:lnTo>
                <a:lnTo>
                  <a:pt x="278384" y="406069"/>
                </a:lnTo>
                <a:lnTo>
                  <a:pt x="297237" y="393161"/>
                </a:lnTo>
                <a:lnTo>
                  <a:pt x="315588" y="379590"/>
                </a:lnTo>
                <a:lnTo>
                  <a:pt x="333415" y="365371"/>
                </a:lnTo>
                <a:lnTo>
                  <a:pt x="350697" y="350520"/>
                </a:lnTo>
                <a:lnTo>
                  <a:pt x="420429" y="350520"/>
                </a:lnTo>
                <a:lnTo>
                  <a:pt x="423519" y="319595"/>
                </a:lnTo>
                <a:lnTo>
                  <a:pt x="423849" y="319278"/>
                </a:lnTo>
                <a:lnTo>
                  <a:pt x="401015" y="300228"/>
                </a:lnTo>
                <a:lnTo>
                  <a:pt x="415863" y="282936"/>
                </a:lnTo>
                <a:lnTo>
                  <a:pt x="430075" y="265101"/>
                </a:lnTo>
                <a:lnTo>
                  <a:pt x="443645" y="246744"/>
                </a:lnTo>
                <a:lnTo>
                  <a:pt x="456565" y="227888"/>
                </a:lnTo>
                <a:lnTo>
                  <a:pt x="525253" y="227888"/>
                </a:lnTo>
                <a:lnTo>
                  <a:pt x="526732" y="227329"/>
                </a:lnTo>
                <a:lnTo>
                  <a:pt x="518871" y="179171"/>
                </a:lnTo>
                <a:lnTo>
                  <a:pt x="519074" y="178777"/>
                </a:lnTo>
                <a:lnTo>
                  <a:pt x="492137" y="166331"/>
                </a:lnTo>
                <a:lnTo>
                  <a:pt x="501986" y="145855"/>
                </a:lnTo>
                <a:lnTo>
                  <a:pt x="511101" y="124972"/>
                </a:lnTo>
                <a:lnTo>
                  <a:pt x="519469" y="103697"/>
                </a:lnTo>
                <a:lnTo>
                  <a:pt x="527075" y="82042"/>
                </a:lnTo>
                <a:lnTo>
                  <a:pt x="568630" y="82042"/>
                </a:lnTo>
                <a:lnTo>
                  <a:pt x="594652" y="63334"/>
                </a:lnTo>
                <a:lnTo>
                  <a:pt x="574586" y="18834"/>
                </a:lnTo>
                <a:lnTo>
                  <a:pt x="574700" y="18415"/>
                </a:lnTo>
                <a:lnTo>
                  <a:pt x="545592" y="13373"/>
                </a:lnTo>
                <a:lnTo>
                  <a:pt x="546531" y="8928"/>
                </a:lnTo>
                <a:lnTo>
                  <a:pt x="547382" y="4483"/>
                </a:lnTo>
                <a:lnTo>
                  <a:pt x="548208" y="0"/>
                </a:lnTo>
                <a:close/>
              </a:path>
              <a:path w="594995" h="544195">
                <a:moveTo>
                  <a:pt x="280824" y="468337"/>
                </a:moveTo>
                <a:lnTo>
                  <a:pt x="229666" y="468337"/>
                </a:lnTo>
                <a:lnTo>
                  <a:pt x="277837" y="476237"/>
                </a:lnTo>
                <a:lnTo>
                  <a:pt x="280824" y="468337"/>
                </a:lnTo>
                <a:close/>
              </a:path>
              <a:path w="594995" h="544195">
                <a:moveTo>
                  <a:pt x="290917" y="441642"/>
                </a:moveTo>
                <a:lnTo>
                  <a:pt x="216801" y="441642"/>
                </a:lnTo>
                <a:lnTo>
                  <a:pt x="229235" y="468579"/>
                </a:lnTo>
                <a:lnTo>
                  <a:pt x="229666" y="468337"/>
                </a:lnTo>
                <a:lnTo>
                  <a:pt x="280824" y="468337"/>
                </a:lnTo>
                <a:lnTo>
                  <a:pt x="290917" y="441642"/>
                </a:lnTo>
                <a:close/>
              </a:path>
              <a:path w="594995" h="544195">
                <a:moveTo>
                  <a:pt x="420429" y="350520"/>
                </a:moveTo>
                <a:lnTo>
                  <a:pt x="350697" y="350520"/>
                </a:lnTo>
                <a:lnTo>
                  <a:pt x="369747" y="373341"/>
                </a:lnTo>
                <a:lnTo>
                  <a:pt x="370090" y="373024"/>
                </a:lnTo>
                <a:lnTo>
                  <a:pt x="418668" y="368147"/>
                </a:lnTo>
                <a:lnTo>
                  <a:pt x="420429" y="350520"/>
                </a:lnTo>
                <a:close/>
              </a:path>
              <a:path w="594995" h="544195">
                <a:moveTo>
                  <a:pt x="525253" y="227888"/>
                </a:moveTo>
                <a:lnTo>
                  <a:pt x="456565" y="227888"/>
                </a:lnTo>
                <a:lnTo>
                  <a:pt x="480847" y="245008"/>
                </a:lnTo>
                <a:lnTo>
                  <a:pt x="481050" y="244589"/>
                </a:lnTo>
                <a:lnTo>
                  <a:pt x="525253" y="227888"/>
                </a:lnTo>
                <a:close/>
              </a:path>
              <a:path w="594995" h="544195">
                <a:moveTo>
                  <a:pt x="568630" y="82042"/>
                </a:moveTo>
                <a:lnTo>
                  <a:pt x="527075" y="82042"/>
                </a:lnTo>
                <a:lnTo>
                  <a:pt x="554888" y="92278"/>
                </a:lnTo>
                <a:lnTo>
                  <a:pt x="555028" y="91821"/>
                </a:lnTo>
                <a:lnTo>
                  <a:pt x="568630" y="82042"/>
                </a:lnTo>
                <a:close/>
              </a:path>
            </a:pathLst>
          </a:custGeom>
          <a:solidFill>
            <a:srgbClr val="008E38"/>
          </a:solidFill>
        </p:spPr>
        <p:txBody>
          <a:bodyPr wrap="square" lIns="0" tIns="0" rIns="0" bIns="0" rtlCol="0"/>
          <a:lstStyle/>
          <a:p>
            <a:endParaRPr/>
          </a:p>
        </p:txBody>
      </p:sp>
      <p:sp>
        <p:nvSpPr>
          <p:cNvPr id="20" name="bk object 20"/>
          <p:cNvSpPr/>
          <p:nvPr/>
        </p:nvSpPr>
        <p:spPr>
          <a:xfrm>
            <a:off x="2966186" y="3102051"/>
            <a:ext cx="411073" cy="340296"/>
          </a:xfrm>
          <a:prstGeom prst="rect">
            <a:avLst/>
          </a:prstGeom>
          <a:blipFill>
            <a:blip r:embed="rId3" cstate="print"/>
            <a:stretch>
              <a:fillRect/>
            </a:stretch>
          </a:blipFill>
        </p:spPr>
        <p:txBody>
          <a:bodyPr wrap="square" lIns="0" tIns="0" rIns="0" bIns="0" rtlCol="0"/>
          <a:lstStyle/>
          <a:p>
            <a:endParaRPr/>
          </a:p>
        </p:txBody>
      </p:sp>
      <p:sp>
        <p:nvSpPr>
          <p:cNvPr id="21" name="bk object 21"/>
          <p:cNvSpPr/>
          <p:nvPr/>
        </p:nvSpPr>
        <p:spPr>
          <a:xfrm>
            <a:off x="3133204" y="2819120"/>
            <a:ext cx="246379" cy="157480"/>
          </a:xfrm>
          <a:custGeom>
            <a:avLst/>
            <a:gdLst/>
            <a:ahLst/>
            <a:cxnLst/>
            <a:rect l="l" t="t" r="r" b="b"/>
            <a:pathLst>
              <a:path w="246379" h="157480">
                <a:moveTo>
                  <a:pt x="0" y="0"/>
                </a:moveTo>
                <a:lnTo>
                  <a:pt x="74422" y="128841"/>
                </a:lnTo>
                <a:lnTo>
                  <a:pt x="246367" y="156984"/>
                </a:lnTo>
                <a:lnTo>
                  <a:pt x="171970" y="28117"/>
                </a:lnTo>
                <a:lnTo>
                  <a:pt x="0" y="0"/>
                </a:lnTo>
                <a:close/>
              </a:path>
            </a:pathLst>
          </a:custGeom>
          <a:solidFill>
            <a:srgbClr val="FFCD1B"/>
          </a:solidFill>
        </p:spPr>
        <p:txBody>
          <a:bodyPr wrap="square" lIns="0" tIns="0" rIns="0" bIns="0" rtlCol="0"/>
          <a:lstStyle/>
          <a:p>
            <a:endParaRPr/>
          </a:p>
        </p:txBody>
      </p:sp>
      <p:sp>
        <p:nvSpPr>
          <p:cNvPr id="22" name="bk object 22"/>
          <p:cNvSpPr/>
          <p:nvPr/>
        </p:nvSpPr>
        <p:spPr>
          <a:xfrm>
            <a:off x="3323450" y="2673693"/>
            <a:ext cx="136525" cy="292100"/>
          </a:xfrm>
          <a:custGeom>
            <a:avLst/>
            <a:gdLst/>
            <a:ahLst/>
            <a:cxnLst/>
            <a:rect l="l" t="t" r="r" b="b"/>
            <a:pathLst>
              <a:path w="136525" h="292100">
                <a:moveTo>
                  <a:pt x="61633" y="0"/>
                </a:moveTo>
                <a:lnTo>
                  <a:pt x="0" y="162966"/>
                </a:lnTo>
                <a:lnTo>
                  <a:pt x="74396" y="291833"/>
                </a:lnTo>
                <a:lnTo>
                  <a:pt x="136055" y="128866"/>
                </a:lnTo>
                <a:lnTo>
                  <a:pt x="61633" y="0"/>
                </a:lnTo>
                <a:close/>
              </a:path>
            </a:pathLst>
          </a:custGeom>
          <a:solidFill>
            <a:srgbClr val="F9B233"/>
          </a:solidFill>
        </p:spPr>
        <p:txBody>
          <a:bodyPr wrap="square" lIns="0" tIns="0" rIns="0" bIns="0" rtlCol="0"/>
          <a:lstStyle/>
          <a:p>
            <a:endParaRPr/>
          </a:p>
        </p:txBody>
      </p:sp>
      <p:sp>
        <p:nvSpPr>
          <p:cNvPr id="23" name="bk object 23"/>
          <p:cNvSpPr/>
          <p:nvPr/>
        </p:nvSpPr>
        <p:spPr>
          <a:xfrm>
            <a:off x="3221202" y="2971584"/>
            <a:ext cx="246379" cy="157480"/>
          </a:xfrm>
          <a:custGeom>
            <a:avLst/>
            <a:gdLst/>
            <a:ahLst/>
            <a:cxnLst/>
            <a:rect l="l" t="t" r="r" b="b"/>
            <a:pathLst>
              <a:path w="246379" h="157480">
                <a:moveTo>
                  <a:pt x="0" y="0"/>
                </a:moveTo>
                <a:lnTo>
                  <a:pt x="74422" y="128866"/>
                </a:lnTo>
                <a:lnTo>
                  <a:pt x="246380" y="156972"/>
                </a:lnTo>
                <a:lnTo>
                  <a:pt x="171983" y="28117"/>
                </a:lnTo>
                <a:lnTo>
                  <a:pt x="0" y="0"/>
                </a:lnTo>
                <a:close/>
              </a:path>
            </a:pathLst>
          </a:custGeom>
          <a:solidFill>
            <a:srgbClr val="F9B233"/>
          </a:solidFill>
        </p:spPr>
        <p:txBody>
          <a:bodyPr wrap="square" lIns="0" tIns="0" rIns="0" bIns="0" rtlCol="0"/>
          <a:lstStyle/>
          <a:p>
            <a:endParaRPr/>
          </a:p>
        </p:txBody>
      </p:sp>
      <p:sp>
        <p:nvSpPr>
          <p:cNvPr id="24" name="bk object 24"/>
          <p:cNvSpPr/>
          <p:nvPr/>
        </p:nvSpPr>
        <p:spPr>
          <a:xfrm>
            <a:off x="3411473" y="2826144"/>
            <a:ext cx="136525" cy="292100"/>
          </a:xfrm>
          <a:custGeom>
            <a:avLst/>
            <a:gdLst/>
            <a:ahLst/>
            <a:cxnLst/>
            <a:rect l="l" t="t" r="r" b="b"/>
            <a:pathLst>
              <a:path w="136525" h="292100">
                <a:moveTo>
                  <a:pt x="61633" y="0"/>
                </a:moveTo>
                <a:lnTo>
                  <a:pt x="0" y="163029"/>
                </a:lnTo>
                <a:lnTo>
                  <a:pt x="74422" y="291884"/>
                </a:lnTo>
                <a:lnTo>
                  <a:pt x="136055" y="128866"/>
                </a:lnTo>
                <a:lnTo>
                  <a:pt x="61633" y="0"/>
                </a:lnTo>
                <a:close/>
              </a:path>
            </a:pathLst>
          </a:custGeom>
          <a:solidFill>
            <a:srgbClr val="FFCD1B"/>
          </a:solidFill>
        </p:spPr>
        <p:txBody>
          <a:bodyPr wrap="square" lIns="0" tIns="0" rIns="0" bIns="0" rtlCol="0"/>
          <a:lstStyle/>
          <a:p>
            <a:endParaRPr/>
          </a:p>
        </p:txBody>
      </p:sp>
      <p:sp>
        <p:nvSpPr>
          <p:cNvPr id="25" name="bk object 25"/>
          <p:cNvSpPr/>
          <p:nvPr/>
        </p:nvSpPr>
        <p:spPr>
          <a:xfrm>
            <a:off x="3308235" y="3122371"/>
            <a:ext cx="247015" cy="157480"/>
          </a:xfrm>
          <a:custGeom>
            <a:avLst/>
            <a:gdLst/>
            <a:ahLst/>
            <a:cxnLst/>
            <a:rect l="l" t="t" r="r" b="b"/>
            <a:pathLst>
              <a:path w="247014" h="157479">
                <a:moveTo>
                  <a:pt x="0" y="0"/>
                </a:moveTo>
                <a:lnTo>
                  <a:pt x="74460" y="128828"/>
                </a:lnTo>
                <a:lnTo>
                  <a:pt x="246405" y="156972"/>
                </a:lnTo>
                <a:lnTo>
                  <a:pt x="172008" y="28105"/>
                </a:lnTo>
                <a:lnTo>
                  <a:pt x="0" y="0"/>
                </a:lnTo>
                <a:close/>
              </a:path>
            </a:pathLst>
          </a:custGeom>
          <a:solidFill>
            <a:srgbClr val="FFCD1B"/>
          </a:solidFill>
        </p:spPr>
        <p:txBody>
          <a:bodyPr wrap="square" lIns="0" tIns="0" rIns="0" bIns="0" rtlCol="0"/>
          <a:lstStyle/>
          <a:p>
            <a:endParaRPr/>
          </a:p>
        </p:txBody>
      </p:sp>
      <p:sp>
        <p:nvSpPr>
          <p:cNvPr id="26" name="bk object 26"/>
          <p:cNvSpPr/>
          <p:nvPr/>
        </p:nvSpPr>
        <p:spPr>
          <a:xfrm>
            <a:off x="3574110" y="2488730"/>
            <a:ext cx="160655" cy="309245"/>
          </a:xfrm>
          <a:custGeom>
            <a:avLst/>
            <a:gdLst/>
            <a:ahLst/>
            <a:cxnLst/>
            <a:rect l="l" t="t" r="r" b="b"/>
            <a:pathLst>
              <a:path w="160654" h="309244">
                <a:moveTo>
                  <a:pt x="0" y="0"/>
                </a:moveTo>
                <a:lnTo>
                  <a:pt x="0" y="177469"/>
                </a:lnTo>
                <a:lnTo>
                  <a:pt x="160312" y="308648"/>
                </a:lnTo>
                <a:lnTo>
                  <a:pt x="160312" y="131165"/>
                </a:lnTo>
                <a:lnTo>
                  <a:pt x="0" y="0"/>
                </a:lnTo>
                <a:close/>
              </a:path>
            </a:pathLst>
          </a:custGeom>
          <a:solidFill>
            <a:srgbClr val="FFCD1B"/>
          </a:solidFill>
        </p:spPr>
        <p:txBody>
          <a:bodyPr wrap="square" lIns="0" tIns="0" rIns="0" bIns="0" rtlCol="0"/>
          <a:lstStyle/>
          <a:p>
            <a:endParaRPr/>
          </a:p>
        </p:txBody>
      </p:sp>
      <p:sp>
        <p:nvSpPr>
          <p:cNvPr id="27" name="bk object 27"/>
          <p:cNvSpPr/>
          <p:nvPr/>
        </p:nvSpPr>
        <p:spPr>
          <a:xfrm>
            <a:off x="3574110" y="2693454"/>
            <a:ext cx="160655" cy="309245"/>
          </a:xfrm>
          <a:custGeom>
            <a:avLst/>
            <a:gdLst/>
            <a:ahLst/>
            <a:cxnLst/>
            <a:rect l="l" t="t" r="r" b="b"/>
            <a:pathLst>
              <a:path w="160654" h="309244">
                <a:moveTo>
                  <a:pt x="0" y="0"/>
                </a:moveTo>
                <a:lnTo>
                  <a:pt x="0" y="177469"/>
                </a:lnTo>
                <a:lnTo>
                  <a:pt x="160312" y="308648"/>
                </a:lnTo>
                <a:lnTo>
                  <a:pt x="160312" y="131152"/>
                </a:lnTo>
                <a:lnTo>
                  <a:pt x="0" y="0"/>
                </a:lnTo>
                <a:close/>
              </a:path>
            </a:pathLst>
          </a:custGeom>
          <a:solidFill>
            <a:srgbClr val="F9B233"/>
          </a:solidFill>
        </p:spPr>
        <p:txBody>
          <a:bodyPr wrap="square" lIns="0" tIns="0" rIns="0" bIns="0" rtlCol="0"/>
          <a:lstStyle/>
          <a:p>
            <a:endParaRPr/>
          </a:p>
        </p:txBody>
      </p:sp>
      <p:sp>
        <p:nvSpPr>
          <p:cNvPr id="28" name="bk object 28"/>
          <p:cNvSpPr/>
          <p:nvPr/>
        </p:nvSpPr>
        <p:spPr>
          <a:xfrm>
            <a:off x="3574110" y="2895905"/>
            <a:ext cx="160655" cy="309245"/>
          </a:xfrm>
          <a:custGeom>
            <a:avLst/>
            <a:gdLst/>
            <a:ahLst/>
            <a:cxnLst/>
            <a:rect l="l" t="t" r="r" b="b"/>
            <a:pathLst>
              <a:path w="160654" h="309244">
                <a:moveTo>
                  <a:pt x="0" y="0"/>
                </a:moveTo>
                <a:lnTo>
                  <a:pt x="0" y="177469"/>
                </a:lnTo>
                <a:lnTo>
                  <a:pt x="160312" y="308648"/>
                </a:lnTo>
                <a:lnTo>
                  <a:pt x="160312" y="131178"/>
                </a:lnTo>
                <a:lnTo>
                  <a:pt x="0" y="0"/>
                </a:lnTo>
                <a:close/>
              </a:path>
            </a:pathLst>
          </a:custGeom>
          <a:solidFill>
            <a:srgbClr val="FFCD1B"/>
          </a:solidFill>
        </p:spPr>
        <p:txBody>
          <a:bodyPr wrap="square" lIns="0" tIns="0" rIns="0" bIns="0" rtlCol="0"/>
          <a:lstStyle/>
          <a:p>
            <a:endParaRPr/>
          </a:p>
        </p:txBody>
      </p:sp>
      <p:sp>
        <p:nvSpPr>
          <p:cNvPr id="29" name="bk object 29"/>
          <p:cNvSpPr/>
          <p:nvPr/>
        </p:nvSpPr>
        <p:spPr>
          <a:xfrm>
            <a:off x="3574110" y="3100413"/>
            <a:ext cx="160655" cy="309245"/>
          </a:xfrm>
          <a:custGeom>
            <a:avLst/>
            <a:gdLst/>
            <a:ahLst/>
            <a:cxnLst/>
            <a:rect l="l" t="t" r="r" b="b"/>
            <a:pathLst>
              <a:path w="160654" h="309245">
                <a:moveTo>
                  <a:pt x="0" y="0"/>
                </a:moveTo>
                <a:lnTo>
                  <a:pt x="0" y="177469"/>
                </a:lnTo>
                <a:lnTo>
                  <a:pt x="160312" y="308648"/>
                </a:lnTo>
                <a:lnTo>
                  <a:pt x="160312" y="131165"/>
                </a:lnTo>
                <a:lnTo>
                  <a:pt x="0" y="0"/>
                </a:lnTo>
                <a:close/>
              </a:path>
            </a:pathLst>
          </a:custGeom>
          <a:solidFill>
            <a:srgbClr val="F9B233"/>
          </a:solidFill>
        </p:spPr>
        <p:txBody>
          <a:bodyPr wrap="square" lIns="0" tIns="0" rIns="0" bIns="0" rtlCol="0"/>
          <a:lstStyle/>
          <a:p>
            <a:endParaRPr/>
          </a:p>
        </p:txBody>
      </p:sp>
      <p:sp>
        <p:nvSpPr>
          <p:cNvPr id="30" name="bk object 30"/>
          <p:cNvSpPr/>
          <p:nvPr/>
        </p:nvSpPr>
        <p:spPr>
          <a:xfrm>
            <a:off x="3498519" y="2995828"/>
            <a:ext cx="54610" cy="238760"/>
          </a:xfrm>
          <a:custGeom>
            <a:avLst/>
            <a:gdLst/>
            <a:ahLst/>
            <a:cxnLst/>
            <a:rect l="l" t="t" r="r" b="b"/>
            <a:pathLst>
              <a:path w="54610" h="238760">
                <a:moveTo>
                  <a:pt x="54495" y="0"/>
                </a:moveTo>
                <a:lnTo>
                  <a:pt x="0" y="144106"/>
                </a:lnTo>
                <a:lnTo>
                  <a:pt x="54495" y="238455"/>
                </a:lnTo>
                <a:lnTo>
                  <a:pt x="54495" y="0"/>
                </a:lnTo>
                <a:close/>
              </a:path>
            </a:pathLst>
          </a:custGeom>
          <a:solidFill>
            <a:srgbClr val="F9B233"/>
          </a:solidFill>
        </p:spPr>
        <p:txBody>
          <a:bodyPr wrap="square" lIns="0" tIns="0" rIns="0" bIns="0" rtlCol="0"/>
          <a:lstStyle/>
          <a:p>
            <a:endParaRPr/>
          </a:p>
        </p:txBody>
      </p:sp>
      <p:sp>
        <p:nvSpPr>
          <p:cNvPr id="31" name="bk object 31"/>
          <p:cNvSpPr/>
          <p:nvPr/>
        </p:nvSpPr>
        <p:spPr>
          <a:xfrm>
            <a:off x="3574110" y="3305314"/>
            <a:ext cx="160655" cy="309245"/>
          </a:xfrm>
          <a:custGeom>
            <a:avLst/>
            <a:gdLst/>
            <a:ahLst/>
            <a:cxnLst/>
            <a:rect l="l" t="t" r="r" b="b"/>
            <a:pathLst>
              <a:path w="160654" h="309245">
                <a:moveTo>
                  <a:pt x="0" y="0"/>
                </a:moveTo>
                <a:lnTo>
                  <a:pt x="0" y="177495"/>
                </a:lnTo>
                <a:lnTo>
                  <a:pt x="160312" y="308622"/>
                </a:lnTo>
                <a:lnTo>
                  <a:pt x="160312" y="131165"/>
                </a:lnTo>
                <a:lnTo>
                  <a:pt x="0" y="0"/>
                </a:lnTo>
                <a:close/>
              </a:path>
            </a:pathLst>
          </a:custGeom>
          <a:solidFill>
            <a:srgbClr val="FFCD1B"/>
          </a:solidFill>
        </p:spPr>
        <p:txBody>
          <a:bodyPr wrap="square" lIns="0" tIns="0" rIns="0" bIns="0" rtlCol="0"/>
          <a:lstStyle/>
          <a:p>
            <a:endParaRPr/>
          </a:p>
        </p:txBody>
      </p:sp>
      <p:sp>
        <p:nvSpPr>
          <p:cNvPr id="32" name="bk object 32"/>
          <p:cNvSpPr/>
          <p:nvPr/>
        </p:nvSpPr>
        <p:spPr>
          <a:xfrm>
            <a:off x="2809074" y="3591026"/>
            <a:ext cx="929005" cy="594995"/>
          </a:xfrm>
          <a:custGeom>
            <a:avLst/>
            <a:gdLst/>
            <a:ahLst/>
            <a:cxnLst/>
            <a:rect l="l" t="t" r="r" b="b"/>
            <a:pathLst>
              <a:path w="929004" h="594995">
                <a:moveTo>
                  <a:pt x="602297" y="0"/>
                </a:moveTo>
                <a:lnTo>
                  <a:pt x="0" y="0"/>
                </a:lnTo>
                <a:lnTo>
                  <a:pt x="97878" y="106057"/>
                </a:lnTo>
                <a:lnTo>
                  <a:pt x="542899" y="106057"/>
                </a:lnTo>
                <a:lnTo>
                  <a:pt x="585136" y="111634"/>
                </a:lnTo>
                <a:lnTo>
                  <a:pt x="624097" y="127609"/>
                </a:lnTo>
                <a:lnTo>
                  <a:pt x="657799" y="152852"/>
                </a:lnTo>
                <a:lnTo>
                  <a:pt x="684263" y="186232"/>
                </a:lnTo>
                <a:lnTo>
                  <a:pt x="691299" y="198094"/>
                </a:lnTo>
                <a:lnTo>
                  <a:pt x="928852" y="594537"/>
                </a:lnTo>
                <a:lnTo>
                  <a:pt x="928852" y="414540"/>
                </a:lnTo>
                <a:lnTo>
                  <a:pt x="732751" y="75031"/>
                </a:lnTo>
                <a:lnTo>
                  <a:pt x="708660" y="43821"/>
                </a:lnTo>
                <a:lnTo>
                  <a:pt x="677659" y="20194"/>
                </a:lnTo>
                <a:lnTo>
                  <a:pt x="641590" y="5228"/>
                </a:lnTo>
                <a:lnTo>
                  <a:pt x="602297" y="0"/>
                </a:lnTo>
                <a:close/>
              </a:path>
            </a:pathLst>
          </a:custGeom>
          <a:solidFill>
            <a:srgbClr val="975F20"/>
          </a:solidFill>
        </p:spPr>
        <p:txBody>
          <a:bodyPr wrap="square" lIns="0" tIns="0" rIns="0" bIns="0" rtlCol="0"/>
          <a:lstStyle/>
          <a:p>
            <a:endParaRPr/>
          </a:p>
        </p:txBody>
      </p:sp>
      <p:sp>
        <p:nvSpPr>
          <p:cNvPr id="33" name="bk object 33"/>
          <p:cNvSpPr/>
          <p:nvPr/>
        </p:nvSpPr>
        <p:spPr>
          <a:xfrm>
            <a:off x="2697772" y="3470630"/>
            <a:ext cx="1040765" cy="507365"/>
          </a:xfrm>
          <a:custGeom>
            <a:avLst/>
            <a:gdLst/>
            <a:ahLst/>
            <a:cxnLst/>
            <a:rect l="l" t="t" r="r" b="b"/>
            <a:pathLst>
              <a:path w="1040764" h="507364">
                <a:moveTo>
                  <a:pt x="774026" y="0"/>
                </a:moveTo>
                <a:lnTo>
                  <a:pt x="0" y="0"/>
                </a:lnTo>
                <a:lnTo>
                  <a:pt x="98374" y="106324"/>
                </a:lnTo>
                <a:lnTo>
                  <a:pt x="713587" y="106324"/>
                </a:lnTo>
                <a:lnTo>
                  <a:pt x="756550" y="112046"/>
                </a:lnTo>
                <a:lnTo>
                  <a:pt x="795999" y="128441"/>
                </a:lnTo>
                <a:lnTo>
                  <a:pt x="829936" y="154351"/>
                </a:lnTo>
                <a:lnTo>
                  <a:pt x="856360" y="188620"/>
                </a:lnTo>
                <a:lnTo>
                  <a:pt x="858735" y="193040"/>
                </a:lnTo>
                <a:lnTo>
                  <a:pt x="1040142" y="506831"/>
                </a:lnTo>
                <a:lnTo>
                  <a:pt x="1040142" y="314363"/>
                </a:lnTo>
                <a:lnTo>
                  <a:pt x="905205" y="76327"/>
                </a:lnTo>
                <a:lnTo>
                  <a:pt x="880950" y="44544"/>
                </a:lnTo>
                <a:lnTo>
                  <a:pt x="849779" y="20513"/>
                </a:lnTo>
                <a:lnTo>
                  <a:pt x="813525" y="5307"/>
                </a:lnTo>
                <a:lnTo>
                  <a:pt x="774026" y="0"/>
                </a:lnTo>
                <a:close/>
              </a:path>
            </a:pathLst>
          </a:custGeom>
          <a:solidFill>
            <a:srgbClr val="BC751D"/>
          </a:solidFill>
        </p:spPr>
        <p:txBody>
          <a:bodyPr wrap="square" lIns="0" tIns="0" rIns="0" bIns="0" rtlCol="0"/>
          <a:lstStyle/>
          <a:p>
            <a:endParaRPr/>
          </a:p>
        </p:txBody>
      </p:sp>
      <p:sp>
        <p:nvSpPr>
          <p:cNvPr id="34" name="bk object 34"/>
          <p:cNvSpPr/>
          <p:nvPr/>
        </p:nvSpPr>
        <p:spPr>
          <a:xfrm>
            <a:off x="3627424" y="3554476"/>
            <a:ext cx="107314" cy="189230"/>
          </a:xfrm>
          <a:custGeom>
            <a:avLst/>
            <a:gdLst/>
            <a:ahLst/>
            <a:cxnLst/>
            <a:rect l="l" t="t" r="r" b="b"/>
            <a:pathLst>
              <a:path w="107314" h="189229">
                <a:moveTo>
                  <a:pt x="0" y="0"/>
                </a:moveTo>
                <a:lnTo>
                  <a:pt x="106984" y="188683"/>
                </a:lnTo>
                <a:lnTo>
                  <a:pt x="106984" y="87528"/>
                </a:lnTo>
                <a:lnTo>
                  <a:pt x="0" y="0"/>
                </a:lnTo>
                <a:close/>
              </a:path>
            </a:pathLst>
          </a:custGeom>
          <a:solidFill>
            <a:srgbClr val="F9B233"/>
          </a:solidFill>
        </p:spPr>
        <p:txBody>
          <a:bodyPr wrap="square" lIns="0" tIns="0" rIns="0" bIns="0" rtlCol="0"/>
          <a:lstStyle/>
          <a:p>
            <a:endParaRPr/>
          </a:p>
        </p:txBody>
      </p:sp>
      <p:sp>
        <p:nvSpPr>
          <p:cNvPr id="35" name="bk object 35"/>
          <p:cNvSpPr/>
          <p:nvPr/>
        </p:nvSpPr>
        <p:spPr>
          <a:xfrm>
            <a:off x="3291725" y="3274669"/>
            <a:ext cx="264477" cy="205359"/>
          </a:xfrm>
          <a:prstGeom prst="rect">
            <a:avLst/>
          </a:prstGeom>
          <a:blipFill>
            <a:blip r:embed="rId4" cstate="print"/>
            <a:stretch>
              <a:fillRect/>
            </a:stretch>
          </a:blipFill>
        </p:spPr>
        <p:txBody>
          <a:bodyPr wrap="square" lIns="0" tIns="0" rIns="0" bIns="0" rtlCol="0"/>
          <a:lstStyle/>
          <a:p>
            <a:endParaRPr/>
          </a:p>
        </p:txBody>
      </p:sp>
      <p:sp>
        <p:nvSpPr>
          <p:cNvPr id="36" name="bk object 36"/>
          <p:cNvSpPr/>
          <p:nvPr/>
        </p:nvSpPr>
        <p:spPr>
          <a:xfrm>
            <a:off x="4113212" y="3102064"/>
            <a:ext cx="411035" cy="340309"/>
          </a:xfrm>
          <a:prstGeom prst="rect">
            <a:avLst/>
          </a:prstGeom>
          <a:blipFill>
            <a:blip r:embed="rId5" cstate="print"/>
            <a:stretch>
              <a:fillRect/>
            </a:stretch>
          </a:blipFill>
        </p:spPr>
        <p:txBody>
          <a:bodyPr wrap="square" lIns="0" tIns="0" rIns="0" bIns="0" rtlCol="0"/>
          <a:lstStyle/>
          <a:p>
            <a:endParaRPr/>
          </a:p>
        </p:txBody>
      </p:sp>
      <p:sp>
        <p:nvSpPr>
          <p:cNvPr id="37" name="bk object 37"/>
          <p:cNvSpPr/>
          <p:nvPr/>
        </p:nvSpPr>
        <p:spPr>
          <a:xfrm>
            <a:off x="4110875" y="2819120"/>
            <a:ext cx="246379" cy="157480"/>
          </a:xfrm>
          <a:custGeom>
            <a:avLst/>
            <a:gdLst/>
            <a:ahLst/>
            <a:cxnLst/>
            <a:rect l="l" t="t" r="r" b="b"/>
            <a:pathLst>
              <a:path w="246379" h="157480">
                <a:moveTo>
                  <a:pt x="246367" y="0"/>
                </a:moveTo>
                <a:lnTo>
                  <a:pt x="74396" y="28130"/>
                </a:lnTo>
                <a:lnTo>
                  <a:pt x="0" y="156997"/>
                </a:lnTo>
                <a:lnTo>
                  <a:pt x="171970" y="128854"/>
                </a:lnTo>
                <a:lnTo>
                  <a:pt x="246367" y="0"/>
                </a:lnTo>
                <a:close/>
              </a:path>
            </a:pathLst>
          </a:custGeom>
          <a:solidFill>
            <a:srgbClr val="FFCD1B"/>
          </a:solidFill>
        </p:spPr>
        <p:txBody>
          <a:bodyPr wrap="square" lIns="0" tIns="0" rIns="0" bIns="0" rtlCol="0"/>
          <a:lstStyle/>
          <a:p>
            <a:endParaRPr/>
          </a:p>
        </p:txBody>
      </p:sp>
      <p:sp>
        <p:nvSpPr>
          <p:cNvPr id="38" name="bk object 38"/>
          <p:cNvSpPr/>
          <p:nvPr/>
        </p:nvSpPr>
        <p:spPr>
          <a:xfrm>
            <a:off x="4030941" y="2673693"/>
            <a:ext cx="136525" cy="292100"/>
          </a:xfrm>
          <a:custGeom>
            <a:avLst/>
            <a:gdLst/>
            <a:ahLst/>
            <a:cxnLst/>
            <a:rect l="l" t="t" r="r" b="b"/>
            <a:pathLst>
              <a:path w="136525" h="292100">
                <a:moveTo>
                  <a:pt x="74422" y="0"/>
                </a:moveTo>
                <a:lnTo>
                  <a:pt x="0" y="128854"/>
                </a:lnTo>
                <a:lnTo>
                  <a:pt x="61633" y="291858"/>
                </a:lnTo>
                <a:lnTo>
                  <a:pt x="136055" y="163017"/>
                </a:lnTo>
                <a:lnTo>
                  <a:pt x="74422" y="0"/>
                </a:lnTo>
                <a:close/>
              </a:path>
            </a:pathLst>
          </a:custGeom>
          <a:solidFill>
            <a:srgbClr val="F9B233"/>
          </a:solidFill>
        </p:spPr>
        <p:txBody>
          <a:bodyPr wrap="square" lIns="0" tIns="0" rIns="0" bIns="0" rtlCol="0"/>
          <a:lstStyle/>
          <a:p>
            <a:endParaRPr/>
          </a:p>
        </p:txBody>
      </p:sp>
      <p:sp>
        <p:nvSpPr>
          <p:cNvPr id="39" name="bk object 39"/>
          <p:cNvSpPr/>
          <p:nvPr/>
        </p:nvSpPr>
        <p:spPr>
          <a:xfrm>
            <a:off x="4022852" y="2971584"/>
            <a:ext cx="246379" cy="157480"/>
          </a:xfrm>
          <a:custGeom>
            <a:avLst/>
            <a:gdLst/>
            <a:ahLst/>
            <a:cxnLst/>
            <a:rect l="l" t="t" r="r" b="b"/>
            <a:pathLst>
              <a:path w="246379" h="157480">
                <a:moveTo>
                  <a:pt x="246354" y="0"/>
                </a:moveTo>
                <a:lnTo>
                  <a:pt x="74396" y="28130"/>
                </a:lnTo>
                <a:lnTo>
                  <a:pt x="0" y="156997"/>
                </a:lnTo>
                <a:lnTo>
                  <a:pt x="171983" y="128854"/>
                </a:lnTo>
                <a:lnTo>
                  <a:pt x="246354" y="0"/>
                </a:lnTo>
                <a:close/>
              </a:path>
            </a:pathLst>
          </a:custGeom>
          <a:solidFill>
            <a:srgbClr val="F9B233"/>
          </a:solidFill>
        </p:spPr>
        <p:txBody>
          <a:bodyPr wrap="square" lIns="0" tIns="0" rIns="0" bIns="0" rtlCol="0"/>
          <a:lstStyle/>
          <a:p>
            <a:endParaRPr/>
          </a:p>
        </p:txBody>
      </p:sp>
      <p:sp>
        <p:nvSpPr>
          <p:cNvPr id="40" name="bk object 40"/>
          <p:cNvSpPr/>
          <p:nvPr/>
        </p:nvSpPr>
        <p:spPr>
          <a:xfrm>
            <a:off x="3942892" y="2826131"/>
            <a:ext cx="136525" cy="292100"/>
          </a:xfrm>
          <a:custGeom>
            <a:avLst/>
            <a:gdLst/>
            <a:ahLst/>
            <a:cxnLst/>
            <a:rect l="l" t="t" r="r" b="b"/>
            <a:pathLst>
              <a:path w="136525" h="292100">
                <a:moveTo>
                  <a:pt x="74422" y="0"/>
                </a:moveTo>
                <a:lnTo>
                  <a:pt x="0" y="128866"/>
                </a:lnTo>
                <a:lnTo>
                  <a:pt x="61633" y="291884"/>
                </a:lnTo>
                <a:lnTo>
                  <a:pt x="136080" y="163029"/>
                </a:lnTo>
                <a:lnTo>
                  <a:pt x="74422" y="0"/>
                </a:lnTo>
                <a:close/>
              </a:path>
            </a:pathLst>
          </a:custGeom>
          <a:solidFill>
            <a:srgbClr val="FFCD1B"/>
          </a:solidFill>
        </p:spPr>
        <p:txBody>
          <a:bodyPr wrap="square" lIns="0" tIns="0" rIns="0" bIns="0" rtlCol="0"/>
          <a:lstStyle/>
          <a:p>
            <a:endParaRPr/>
          </a:p>
        </p:txBody>
      </p:sp>
      <p:sp>
        <p:nvSpPr>
          <p:cNvPr id="41" name="bk object 41"/>
          <p:cNvSpPr/>
          <p:nvPr/>
        </p:nvSpPr>
        <p:spPr>
          <a:xfrm>
            <a:off x="3935806" y="3122358"/>
            <a:ext cx="246379" cy="157480"/>
          </a:xfrm>
          <a:custGeom>
            <a:avLst/>
            <a:gdLst/>
            <a:ahLst/>
            <a:cxnLst/>
            <a:rect l="l" t="t" r="r" b="b"/>
            <a:pathLst>
              <a:path w="246379" h="157479">
                <a:moveTo>
                  <a:pt x="246367" y="0"/>
                </a:moveTo>
                <a:lnTo>
                  <a:pt x="74396" y="28130"/>
                </a:lnTo>
                <a:lnTo>
                  <a:pt x="0" y="156997"/>
                </a:lnTo>
                <a:lnTo>
                  <a:pt x="171970" y="128854"/>
                </a:lnTo>
                <a:lnTo>
                  <a:pt x="246367" y="0"/>
                </a:lnTo>
                <a:close/>
              </a:path>
            </a:pathLst>
          </a:custGeom>
          <a:solidFill>
            <a:srgbClr val="FFCD1B"/>
          </a:solidFill>
        </p:spPr>
        <p:txBody>
          <a:bodyPr wrap="square" lIns="0" tIns="0" rIns="0" bIns="0" rtlCol="0"/>
          <a:lstStyle/>
          <a:p>
            <a:endParaRPr/>
          </a:p>
        </p:txBody>
      </p:sp>
      <p:sp>
        <p:nvSpPr>
          <p:cNvPr id="42" name="bk object 42"/>
          <p:cNvSpPr/>
          <p:nvPr/>
        </p:nvSpPr>
        <p:spPr>
          <a:xfrm>
            <a:off x="3756012" y="2488730"/>
            <a:ext cx="160655" cy="309245"/>
          </a:xfrm>
          <a:custGeom>
            <a:avLst/>
            <a:gdLst/>
            <a:ahLst/>
            <a:cxnLst/>
            <a:rect l="l" t="t" r="r" b="b"/>
            <a:pathLst>
              <a:path w="160654" h="309244">
                <a:moveTo>
                  <a:pt x="160299" y="0"/>
                </a:moveTo>
                <a:lnTo>
                  <a:pt x="0" y="131152"/>
                </a:lnTo>
                <a:lnTo>
                  <a:pt x="0" y="308622"/>
                </a:lnTo>
                <a:lnTo>
                  <a:pt x="160299" y="177469"/>
                </a:lnTo>
                <a:lnTo>
                  <a:pt x="160299" y="0"/>
                </a:lnTo>
                <a:close/>
              </a:path>
            </a:pathLst>
          </a:custGeom>
          <a:solidFill>
            <a:srgbClr val="F9B233"/>
          </a:solidFill>
        </p:spPr>
        <p:txBody>
          <a:bodyPr wrap="square" lIns="0" tIns="0" rIns="0" bIns="0" rtlCol="0"/>
          <a:lstStyle/>
          <a:p>
            <a:endParaRPr/>
          </a:p>
        </p:txBody>
      </p:sp>
      <p:sp>
        <p:nvSpPr>
          <p:cNvPr id="43" name="bk object 43"/>
          <p:cNvSpPr/>
          <p:nvPr/>
        </p:nvSpPr>
        <p:spPr>
          <a:xfrm>
            <a:off x="3756012" y="2693416"/>
            <a:ext cx="160655" cy="309245"/>
          </a:xfrm>
          <a:custGeom>
            <a:avLst/>
            <a:gdLst/>
            <a:ahLst/>
            <a:cxnLst/>
            <a:rect l="l" t="t" r="r" b="b"/>
            <a:pathLst>
              <a:path w="160654" h="309244">
                <a:moveTo>
                  <a:pt x="160299" y="0"/>
                </a:moveTo>
                <a:lnTo>
                  <a:pt x="0" y="131178"/>
                </a:lnTo>
                <a:lnTo>
                  <a:pt x="0" y="308648"/>
                </a:lnTo>
                <a:lnTo>
                  <a:pt x="160299" y="177482"/>
                </a:lnTo>
                <a:lnTo>
                  <a:pt x="160299" y="0"/>
                </a:lnTo>
                <a:close/>
              </a:path>
            </a:pathLst>
          </a:custGeom>
          <a:solidFill>
            <a:srgbClr val="FFCD1B"/>
          </a:solidFill>
        </p:spPr>
        <p:txBody>
          <a:bodyPr wrap="square" lIns="0" tIns="0" rIns="0" bIns="0" rtlCol="0"/>
          <a:lstStyle/>
          <a:p>
            <a:endParaRPr/>
          </a:p>
        </p:txBody>
      </p:sp>
      <p:sp>
        <p:nvSpPr>
          <p:cNvPr id="44" name="bk object 44"/>
          <p:cNvSpPr/>
          <p:nvPr/>
        </p:nvSpPr>
        <p:spPr>
          <a:xfrm>
            <a:off x="3756012" y="2895905"/>
            <a:ext cx="160655" cy="309245"/>
          </a:xfrm>
          <a:custGeom>
            <a:avLst/>
            <a:gdLst/>
            <a:ahLst/>
            <a:cxnLst/>
            <a:rect l="l" t="t" r="r" b="b"/>
            <a:pathLst>
              <a:path w="160654" h="309244">
                <a:moveTo>
                  <a:pt x="160299" y="0"/>
                </a:moveTo>
                <a:lnTo>
                  <a:pt x="0" y="131152"/>
                </a:lnTo>
                <a:lnTo>
                  <a:pt x="0" y="308622"/>
                </a:lnTo>
                <a:lnTo>
                  <a:pt x="160299" y="177469"/>
                </a:lnTo>
                <a:lnTo>
                  <a:pt x="160299" y="0"/>
                </a:lnTo>
                <a:close/>
              </a:path>
            </a:pathLst>
          </a:custGeom>
          <a:solidFill>
            <a:srgbClr val="F9B233"/>
          </a:solidFill>
        </p:spPr>
        <p:txBody>
          <a:bodyPr wrap="square" lIns="0" tIns="0" rIns="0" bIns="0" rtlCol="0"/>
          <a:lstStyle/>
          <a:p>
            <a:endParaRPr/>
          </a:p>
        </p:txBody>
      </p:sp>
      <p:sp>
        <p:nvSpPr>
          <p:cNvPr id="45" name="bk object 45"/>
          <p:cNvSpPr/>
          <p:nvPr/>
        </p:nvSpPr>
        <p:spPr>
          <a:xfrm>
            <a:off x="3756012" y="3100426"/>
            <a:ext cx="160655" cy="309245"/>
          </a:xfrm>
          <a:custGeom>
            <a:avLst/>
            <a:gdLst/>
            <a:ahLst/>
            <a:cxnLst/>
            <a:rect l="l" t="t" r="r" b="b"/>
            <a:pathLst>
              <a:path w="160654" h="309245">
                <a:moveTo>
                  <a:pt x="160299" y="0"/>
                </a:moveTo>
                <a:lnTo>
                  <a:pt x="0" y="131152"/>
                </a:lnTo>
                <a:lnTo>
                  <a:pt x="0" y="308622"/>
                </a:lnTo>
                <a:lnTo>
                  <a:pt x="160299" y="177431"/>
                </a:lnTo>
                <a:lnTo>
                  <a:pt x="160299" y="0"/>
                </a:lnTo>
                <a:close/>
              </a:path>
            </a:pathLst>
          </a:custGeom>
          <a:solidFill>
            <a:srgbClr val="FFCD1B"/>
          </a:solidFill>
        </p:spPr>
        <p:txBody>
          <a:bodyPr wrap="square" lIns="0" tIns="0" rIns="0" bIns="0" rtlCol="0"/>
          <a:lstStyle/>
          <a:p>
            <a:endParaRPr/>
          </a:p>
        </p:txBody>
      </p:sp>
      <p:sp>
        <p:nvSpPr>
          <p:cNvPr id="46" name="bk object 46"/>
          <p:cNvSpPr/>
          <p:nvPr/>
        </p:nvSpPr>
        <p:spPr>
          <a:xfrm>
            <a:off x="3937431" y="2995815"/>
            <a:ext cx="54610" cy="238760"/>
          </a:xfrm>
          <a:custGeom>
            <a:avLst/>
            <a:gdLst/>
            <a:ahLst/>
            <a:cxnLst/>
            <a:rect l="l" t="t" r="r" b="b"/>
            <a:pathLst>
              <a:path w="54610" h="238760">
                <a:moveTo>
                  <a:pt x="0" y="0"/>
                </a:moveTo>
                <a:lnTo>
                  <a:pt x="0" y="238455"/>
                </a:lnTo>
                <a:lnTo>
                  <a:pt x="54495" y="144094"/>
                </a:lnTo>
                <a:lnTo>
                  <a:pt x="0" y="0"/>
                </a:lnTo>
                <a:close/>
              </a:path>
            </a:pathLst>
          </a:custGeom>
          <a:solidFill>
            <a:srgbClr val="F9B233"/>
          </a:solidFill>
        </p:spPr>
        <p:txBody>
          <a:bodyPr wrap="square" lIns="0" tIns="0" rIns="0" bIns="0" rtlCol="0"/>
          <a:lstStyle/>
          <a:p>
            <a:endParaRPr/>
          </a:p>
        </p:txBody>
      </p:sp>
      <p:sp>
        <p:nvSpPr>
          <p:cNvPr id="47" name="bk object 47"/>
          <p:cNvSpPr/>
          <p:nvPr/>
        </p:nvSpPr>
        <p:spPr>
          <a:xfrm>
            <a:off x="3756012" y="3305289"/>
            <a:ext cx="160655" cy="309245"/>
          </a:xfrm>
          <a:custGeom>
            <a:avLst/>
            <a:gdLst/>
            <a:ahLst/>
            <a:cxnLst/>
            <a:rect l="l" t="t" r="r" b="b"/>
            <a:pathLst>
              <a:path w="160654" h="309245">
                <a:moveTo>
                  <a:pt x="160299" y="0"/>
                </a:moveTo>
                <a:lnTo>
                  <a:pt x="0" y="131190"/>
                </a:lnTo>
                <a:lnTo>
                  <a:pt x="0" y="308660"/>
                </a:lnTo>
                <a:lnTo>
                  <a:pt x="160299" y="177533"/>
                </a:lnTo>
                <a:lnTo>
                  <a:pt x="160299" y="0"/>
                </a:lnTo>
                <a:close/>
              </a:path>
            </a:pathLst>
          </a:custGeom>
          <a:solidFill>
            <a:srgbClr val="F9B233"/>
          </a:solidFill>
        </p:spPr>
        <p:txBody>
          <a:bodyPr wrap="square" lIns="0" tIns="0" rIns="0" bIns="0" rtlCol="0"/>
          <a:lstStyle/>
          <a:p>
            <a:endParaRPr/>
          </a:p>
        </p:txBody>
      </p:sp>
      <p:sp>
        <p:nvSpPr>
          <p:cNvPr id="48" name="bk object 48"/>
          <p:cNvSpPr/>
          <p:nvPr/>
        </p:nvSpPr>
        <p:spPr>
          <a:xfrm>
            <a:off x="3752481" y="3711143"/>
            <a:ext cx="818515" cy="697230"/>
          </a:xfrm>
          <a:custGeom>
            <a:avLst/>
            <a:gdLst/>
            <a:ahLst/>
            <a:cxnLst/>
            <a:rect l="l" t="t" r="r" b="b"/>
            <a:pathLst>
              <a:path w="818514" h="697229">
                <a:moveTo>
                  <a:pt x="817981" y="0"/>
                </a:moveTo>
                <a:lnTo>
                  <a:pt x="385952" y="0"/>
                </a:lnTo>
                <a:lnTo>
                  <a:pt x="347332" y="5098"/>
                </a:lnTo>
                <a:lnTo>
                  <a:pt x="311702" y="19708"/>
                </a:lnTo>
                <a:lnTo>
                  <a:pt x="280882" y="42803"/>
                </a:lnTo>
                <a:lnTo>
                  <a:pt x="256692" y="73355"/>
                </a:lnTo>
                <a:lnTo>
                  <a:pt x="0" y="501802"/>
                </a:lnTo>
                <a:lnTo>
                  <a:pt x="0" y="696772"/>
                </a:lnTo>
                <a:lnTo>
                  <a:pt x="392379" y="122593"/>
                </a:lnTo>
                <a:lnTo>
                  <a:pt x="704621" y="122593"/>
                </a:lnTo>
                <a:lnTo>
                  <a:pt x="817981" y="0"/>
                </a:lnTo>
                <a:close/>
              </a:path>
            </a:pathLst>
          </a:custGeom>
          <a:solidFill>
            <a:srgbClr val="7E5025"/>
          </a:solidFill>
        </p:spPr>
        <p:txBody>
          <a:bodyPr wrap="square" lIns="0" tIns="0" rIns="0" bIns="0" rtlCol="0"/>
          <a:lstStyle/>
          <a:p>
            <a:endParaRPr/>
          </a:p>
        </p:txBody>
      </p:sp>
      <p:sp>
        <p:nvSpPr>
          <p:cNvPr id="49" name="bk object 49"/>
          <p:cNvSpPr/>
          <p:nvPr/>
        </p:nvSpPr>
        <p:spPr>
          <a:xfrm>
            <a:off x="3752494" y="3591026"/>
            <a:ext cx="929005" cy="594995"/>
          </a:xfrm>
          <a:custGeom>
            <a:avLst/>
            <a:gdLst/>
            <a:ahLst/>
            <a:cxnLst/>
            <a:rect l="l" t="t" r="r" b="b"/>
            <a:pathLst>
              <a:path w="929004" h="594995">
                <a:moveTo>
                  <a:pt x="928827" y="0"/>
                </a:moveTo>
                <a:lnTo>
                  <a:pt x="326555" y="0"/>
                </a:lnTo>
                <a:lnTo>
                  <a:pt x="287262" y="5228"/>
                </a:lnTo>
                <a:lnTo>
                  <a:pt x="251193" y="20194"/>
                </a:lnTo>
                <a:lnTo>
                  <a:pt x="220191" y="43821"/>
                </a:lnTo>
                <a:lnTo>
                  <a:pt x="196100" y="75031"/>
                </a:lnTo>
                <a:lnTo>
                  <a:pt x="0" y="414540"/>
                </a:lnTo>
                <a:lnTo>
                  <a:pt x="0" y="594537"/>
                </a:lnTo>
                <a:lnTo>
                  <a:pt x="237553" y="198094"/>
                </a:lnTo>
                <a:lnTo>
                  <a:pt x="244589" y="186232"/>
                </a:lnTo>
                <a:lnTo>
                  <a:pt x="271049" y="152852"/>
                </a:lnTo>
                <a:lnTo>
                  <a:pt x="304746" y="127609"/>
                </a:lnTo>
                <a:lnTo>
                  <a:pt x="343705" y="111634"/>
                </a:lnTo>
                <a:lnTo>
                  <a:pt x="385953" y="106057"/>
                </a:lnTo>
                <a:lnTo>
                  <a:pt x="830973" y="106057"/>
                </a:lnTo>
                <a:lnTo>
                  <a:pt x="928827" y="0"/>
                </a:lnTo>
                <a:close/>
              </a:path>
            </a:pathLst>
          </a:custGeom>
          <a:solidFill>
            <a:srgbClr val="975F20"/>
          </a:solidFill>
        </p:spPr>
        <p:txBody>
          <a:bodyPr wrap="square" lIns="0" tIns="0" rIns="0" bIns="0" rtlCol="0"/>
          <a:lstStyle/>
          <a:p>
            <a:endParaRPr/>
          </a:p>
        </p:txBody>
      </p:sp>
      <p:sp>
        <p:nvSpPr>
          <p:cNvPr id="50" name="bk object 50"/>
          <p:cNvSpPr/>
          <p:nvPr/>
        </p:nvSpPr>
        <p:spPr>
          <a:xfrm>
            <a:off x="3752506" y="3470630"/>
            <a:ext cx="1040765" cy="507365"/>
          </a:xfrm>
          <a:custGeom>
            <a:avLst/>
            <a:gdLst/>
            <a:ahLst/>
            <a:cxnLst/>
            <a:rect l="l" t="t" r="r" b="b"/>
            <a:pathLst>
              <a:path w="1040764" h="507364">
                <a:moveTo>
                  <a:pt x="1040155" y="0"/>
                </a:moveTo>
                <a:lnTo>
                  <a:pt x="266090" y="0"/>
                </a:lnTo>
                <a:lnTo>
                  <a:pt x="226595" y="5307"/>
                </a:lnTo>
                <a:lnTo>
                  <a:pt x="190350" y="20513"/>
                </a:lnTo>
                <a:lnTo>
                  <a:pt x="159187" y="44544"/>
                </a:lnTo>
                <a:lnTo>
                  <a:pt x="134937" y="76327"/>
                </a:lnTo>
                <a:lnTo>
                  <a:pt x="0" y="314363"/>
                </a:lnTo>
                <a:lnTo>
                  <a:pt x="0" y="506831"/>
                </a:lnTo>
                <a:lnTo>
                  <a:pt x="181406" y="193040"/>
                </a:lnTo>
                <a:lnTo>
                  <a:pt x="183781" y="188620"/>
                </a:lnTo>
                <a:lnTo>
                  <a:pt x="210192" y="154351"/>
                </a:lnTo>
                <a:lnTo>
                  <a:pt x="244133" y="128441"/>
                </a:lnTo>
                <a:lnTo>
                  <a:pt x="283592" y="112046"/>
                </a:lnTo>
                <a:lnTo>
                  <a:pt x="326555" y="106324"/>
                </a:lnTo>
                <a:lnTo>
                  <a:pt x="941768" y="106324"/>
                </a:lnTo>
                <a:lnTo>
                  <a:pt x="1040155" y="0"/>
                </a:lnTo>
                <a:close/>
              </a:path>
            </a:pathLst>
          </a:custGeom>
          <a:solidFill>
            <a:srgbClr val="BC751D"/>
          </a:solidFill>
        </p:spPr>
        <p:txBody>
          <a:bodyPr wrap="square" lIns="0" tIns="0" rIns="0" bIns="0" rtlCol="0"/>
          <a:lstStyle/>
          <a:p>
            <a:endParaRPr/>
          </a:p>
        </p:txBody>
      </p:sp>
      <p:sp>
        <p:nvSpPr>
          <p:cNvPr id="51" name="bk object 51"/>
          <p:cNvSpPr/>
          <p:nvPr/>
        </p:nvSpPr>
        <p:spPr>
          <a:xfrm>
            <a:off x="3756012" y="3554489"/>
            <a:ext cx="107314" cy="189230"/>
          </a:xfrm>
          <a:custGeom>
            <a:avLst/>
            <a:gdLst/>
            <a:ahLst/>
            <a:cxnLst/>
            <a:rect l="l" t="t" r="r" b="b"/>
            <a:pathLst>
              <a:path w="107314" h="189229">
                <a:moveTo>
                  <a:pt x="106984" y="0"/>
                </a:moveTo>
                <a:lnTo>
                  <a:pt x="0" y="87528"/>
                </a:lnTo>
                <a:lnTo>
                  <a:pt x="0" y="188645"/>
                </a:lnTo>
                <a:lnTo>
                  <a:pt x="106984" y="0"/>
                </a:lnTo>
                <a:close/>
              </a:path>
            </a:pathLst>
          </a:custGeom>
          <a:solidFill>
            <a:srgbClr val="FFCD1B"/>
          </a:solidFill>
        </p:spPr>
        <p:txBody>
          <a:bodyPr wrap="square" lIns="0" tIns="0" rIns="0" bIns="0" rtlCol="0"/>
          <a:lstStyle/>
          <a:p>
            <a:endParaRPr/>
          </a:p>
        </p:txBody>
      </p:sp>
      <p:sp>
        <p:nvSpPr>
          <p:cNvPr id="52" name="bk object 52"/>
          <p:cNvSpPr/>
          <p:nvPr/>
        </p:nvSpPr>
        <p:spPr>
          <a:xfrm>
            <a:off x="3934243" y="3274657"/>
            <a:ext cx="264464" cy="205371"/>
          </a:xfrm>
          <a:prstGeom prst="rect">
            <a:avLst/>
          </a:prstGeom>
          <a:blipFill>
            <a:blip r:embed="rId6" cstate="print"/>
            <a:stretch>
              <a:fillRect/>
            </a:stretch>
          </a:blipFill>
        </p:spPr>
        <p:txBody>
          <a:bodyPr wrap="square" lIns="0" tIns="0" rIns="0" bIns="0" rtlCol="0"/>
          <a:lstStyle/>
          <a:p>
            <a:endParaRPr/>
          </a:p>
        </p:txBody>
      </p:sp>
      <p:sp>
        <p:nvSpPr>
          <p:cNvPr id="53" name="bk object 53"/>
          <p:cNvSpPr/>
          <p:nvPr/>
        </p:nvSpPr>
        <p:spPr>
          <a:xfrm>
            <a:off x="7011834" y="3470618"/>
            <a:ext cx="351790" cy="363220"/>
          </a:xfrm>
          <a:custGeom>
            <a:avLst/>
            <a:gdLst/>
            <a:ahLst/>
            <a:cxnLst/>
            <a:rect l="l" t="t" r="r" b="b"/>
            <a:pathLst>
              <a:path w="351790" h="363220">
                <a:moveTo>
                  <a:pt x="72605" y="0"/>
                </a:moveTo>
                <a:lnTo>
                  <a:pt x="0" y="0"/>
                </a:lnTo>
                <a:lnTo>
                  <a:pt x="0" y="363118"/>
                </a:lnTo>
                <a:lnTo>
                  <a:pt x="72605" y="363118"/>
                </a:lnTo>
                <a:lnTo>
                  <a:pt x="72605" y="118287"/>
                </a:lnTo>
                <a:lnTo>
                  <a:pt x="142138" y="118287"/>
                </a:lnTo>
                <a:lnTo>
                  <a:pt x="72605" y="0"/>
                </a:lnTo>
                <a:close/>
              </a:path>
              <a:path w="351790" h="363220">
                <a:moveTo>
                  <a:pt x="351421" y="118287"/>
                </a:moveTo>
                <a:lnTo>
                  <a:pt x="278803" y="118287"/>
                </a:lnTo>
                <a:lnTo>
                  <a:pt x="278803" y="363118"/>
                </a:lnTo>
                <a:lnTo>
                  <a:pt x="351421" y="363118"/>
                </a:lnTo>
                <a:lnTo>
                  <a:pt x="351421" y="118287"/>
                </a:lnTo>
                <a:close/>
              </a:path>
              <a:path w="351790" h="363220">
                <a:moveTo>
                  <a:pt x="142138" y="118287"/>
                </a:moveTo>
                <a:lnTo>
                  <a:pt x="72605" y="118287"/>
                </a:lnTo>
                <a:lnTo>
                  <a:pt x="146392" y="257809"/>
                </a:lnTo>
                <a:lnTo>
                  <a:pt x="207073" y="257809"/>
                </a:lnTo>
                <a:lnTo>
                  <a:pt x="249212" y="175844"/>
                </a:lnTo>
                <a:lnTo>
                  <a:pt x="175971" y="175844"/>
                </a:lnTo>
                <a:lnTo>
                  <a:pt x="142138" y="118287"/>
                </a:lnTo>
                <a:close/>
              </a:path>
              <a:path w="351790" h="363220">
                <a:moveTo>
                  <a:pt x="351421" y="0"/>
                </a:moveTo>
                <a:lnTo>
                  <a:pt x="281393" y="0"/>
                </a:lnTo>
                <a:lnTo>
                  <a:pt x="175971" y="175844"/>
                </a:lnTo>
                <a:lnTo>
                  <a:pt x="249212" y="175844"/>
                </a:lnTo>
                <a:lnTo>
                  <a:pt x="278803" y="118287"/>
                </a:lnTo>
                <a:lnTo>
                  <a:pt x="351421" y="118287"/>
                </a:lnTo>
                <a:lnTo>
                  <a:pt x="351421" y="0"/>
                </a:lnTo>
                <a:close/>
              </a:path>
            </a:pathLst>
          </a:custGeom>
          <a:solidFill>
            <a:srgbClr val="FFFFFF"/>
          </a:solidFill>
        </p:spPr>
        <p:txBody>
          <a:bodyPr wrap="square" lIns="0" tIns="0" rIns="0" bIns="0" rtlCol="0"/>
          <a:lstStyle/>
          <a:p>
            <a:endParaRPr/>
          </a:p>
        </p:txBody>
      </p:sp>
      <p:sp>
        <p:nvSpPr>
          <p:cNvPr id="54" name="bk object 54"/>
          <p:cNvSpPr/>
          <p:nvPr/>
        </p:nvSpPr>
        <p:spPr>
          <a:xfrm>
            <a:off x="6111017" y="3542906"/>
            <a:ext cx="0" cy="290830"/>
          </a:xfrm>
          <a:custGeom>
            <a:avLst/>
            <a:gdLst/>
            <a:ahLst/>
            <a:cxnLst/>
            <a:rect l="l" t="t" r="r" b="b"/>
            <a:pathLst>
              <a:path h="290829">
                <a:moveTo>
                  <a:pt x="0" y="0"/>
                </a:moveTo>
                <a:lnTo>
                  <a:pt x="0" y="290829"/>
                </a:lnTo>
              </a:path>
            </a:pathLst>
          </a:custGeom>
          <a:ln w="72605">
            <a:solidFill>
              <a:srgbClr val="FFFFFF"/>
            </a:solidFill>
          </a:ln>
        </p:spPr>
        <p:txBody>
          <a:bodyPr wrap="square" lIns="0" tIns="0" rIns="0" bIns="0" rtlCol="0"/>
          <a:lstStyle/>
          <a:p>
            <a:endParaRPr/>
          </a:p>
        </p:txBody>
      </p:sp>
      <p:sp>
        <p:nvSpPr>
          <p:cNvPr id="55" name="bk object 55"/>
          <p:cNvSpPr/>
          <p:nvPr/>
        </p:nvSpPr>
        <p:spPr>
          <a:xfrm>
            <a:off x="6074714" y="3506711"/>
            <a:ext cx="264160" cy="0"/>
          </a:xfrm>
          <a:custGeom>
            <a:avLst/>
            <a:gdLst/>
            <a:ahLst/>
            <a:cxnLst/>
            <a:rect l="l" t="t" r="r" b="b"/>
            <a:pathLst>
              <a:path w="264160">
                <a:moveTo>
                  <a:pt x="0" y="0"/>
                </a:moveTo>
                <a:lnTo>
                  <a:pt x="263563" y="0"/>
                </a:lnTo>
              </a:path>
            </a:pathLst>
          </a:custGeom>
          <a:ln w="72390">
            <a:solidFill>
              <a:srgbClr val="FFFFFF"/>
            </a:solidFill>
          </a:ln>
        </p:spPr>
        <p:txBody>
          <a:bodyPr wrap="square" lIns="0" tIns="0" rIns="0" bIns="0" rtlCol="0"/>
          <a:lstStyle/>
          <a:p>
            <a:endParaRPr/>
          </a:p>
        </p:txBody>
      </p:sp>
      <p:sp>
        <p:nvSpPr>
          <p:cNvPr id="56" name="bk object 56"/>
          <p:cNvSpPr/>
          <p:nvPr/>
        </p:nvSpPr>
        <p:spPr>
          <a:xfrm>
            <a:off x="6302222" y="3543236"/>
            <a:ext cx="0" cy="290830"/>
          </a:xfrm>
          <a:custGeom>
            <a:avLst/>
            <a:gdLst/>
            <a:ahLst/>
            <a:cxnLst/>
            <a:rect l="l" t="t" r="r" b="b"/>
            <a:pathLst>
              <a:path h="290829">
                <a:moveTo>
                  <a:pt x="0" y="0"/>
                </a:moveTo>
                <a:lnTo>
                  <a:pt x="0" y="290499"/>
                </a:lnTo>
              </a:path>
            </a:pathLst>
          </a:custGeom>
          <a:ln w="72110">
            <a:solidFill>
              <a:srgbClr val="FFFFFF"/>
            </a:solidFill>
          </a:ln>
        </p:spPr>
        <p:txBody>
          <a:bodyPr wrap="square" lIns="0" tIns="0" rIns="0" bIns="0" rtlCol="0"/>
          <a:lstStyle/>
          <a:p>
            <a:endParaRPr/>
          </a:p>
        </p:txBody>
      </p:sp>
      <p:sp>
        <p:nvSpPr>
          <p:cNvPr id="57" name="bk object 57"/>
          <p:cNvSpPr/>
          <p:nvPr/>
        </p:nvSpPr>
        <p:spPr>
          <a:xfrm>
            <a:off x="5756605" y="3470605"/>
            <a:ext cx="264160" cy="363220"/>
          </a:xfrm>
          <a:custGeom>
            <a:avLst/>
            <a:gdLst/>
            <a:ahLst/>
            <a:cxnLst/>
            <a:rect l="l" t="t" r="r" b="b"/>
            <a:pathLst>
              <a:path w="264160" h="363220">
                <a:moveTo>
                  <a:pt x="227749" y="0"/>
                </a:moveTo>
                <a:lnTo>
                  <a:pt x="35775" y="0"/>
                </a:lnTo>
                <a:lnTo>
                  <a:pt x="0" y="36855"/>
                </a:lnTo>
                <a:lnTo>
                  <a:pt x="0" y="327355"/>
                </a:lnTo>
                <a:lnTo>
                  <a:pt x="35775" y="363118"/>
                </a:lnTo>
                <a:lnTo>
                  <a:pt x="227749" y="363118"/>
                </a:lnTo>
                <a:lnTo>
                  <a:pt x="263550" y="327355"/>
                </a:lnTo>
                <a:lnTo>
                  <a:pt x="263550" y="290499"/>
                </a:lnTo>
                <a:lnTo>
                  <a:pt x="72605" y="290499"/>
                </a:lnTo>
                <a:lnTo>
                  <a:pt x="72605" y="72644"/>
                </a:lnTo>
                <a:lnTo>
                  <a:pt x="263550" y="72644"/>
                </a:lnTo>
                <a:lnTo>
                  <a:pt x="263550" y="36855"/>
                </a:lnTo>
                <a:lnTo>
                  <a:pt x="227749" y="0"/>
                </a:lnTo>
                <a:close/>
              </a:path>
              <a:path w="264160" h="363220">
                <a:moveTo>
                  <a:pt x="263550" y="72644"/>
                </a:moveTo>
                <a:lnTo>
                  <a:pt x="191452" y="72644"/>
                </a:lnTo>
                <a:lnTo>
                  <a:pt x="191452" y="290499"/>
                </a:lnTo>
                <a:lnTo>
                  <a:pt x="263550" y="290499"/>
                </a:lnTo>
                <a:lnTo>
                  <a:pt x="263550" y="72644"/>
                </a:lnTo>
                <a:close/>
              </a:path>
            </a:pathLst>
          </a:custGeom>
          <a:solidFill>
            <a:srgbClr val="FFFFFF"/>
          </a:solidFill>
        </p:spPr>
        <p:txBody>
          <a:bodyPr wrap="square" lIns="0" tIns="0" rIns="0" bIns="0" rtlCol="0"/>
          <a:lstStyle/>
          <a:p>
            <a:endParaRPr/>
          </a:p>
        </p:txBody>
      </p:sp>
      <p:sp>
        <p:nvSpPr>
          <p:cNvPr id="58" name="bk object 58"/>
          <p:cNvSpPr/>
          <p:nvPr/>
        </p:nvSpPr>
        <p:spPr>
          <a:xfrm>
            <a:off x="5455704" y="3470605"/>
            <a:ext cx="254635" cy="363220"/>
          </a:xfrm>
          <a:custGeom>
            <a:avLst/>
            <a:gdLst/>
            <a:ahLst/>
            <a:cxnLst/>
            <a:rect l="l" t="t" r="r" b="b"/>
            <a:pathLst>
              <a:path w="254635" h="363220">
                <a:moveTo>
                  <a:pt x="218287" y="0"/>
                </a:moveTo>
                <a:lnTo>
                  <a:pt x="0" y="0"/>
                </a:lnTo>
                <a:lnTo>
                  <a:pt x="0" y="363118"/>
                </a:lnTo>
                <a:lnTo>
                  <a:pt x="72605" y="363118"/>
                </a:lnTo>
                <a:lnTo>
                  <a:pt x="72605" y="254723"/>
                </a:lnTo>
                <a:lnTo>
                  <a:pt x="218287" y="254723"/>
                </a:lnTo>
                <a:lnTo>
                  <a:pt x="254076" y="218401"/>
                </a:lnTo>
                <a:lnTo>
                  <a:pt x="254076" y="182105"/>
                </a:lnTo>
                <a:lnTo>
                  <a:pt x="72605" y="182105"/>
                </a:lnTo>
                <a:lnTo>
                  <a:pt x="72605" y="72644"/>
                </a:lnTo>
                <a:lnTo>
                  <a:pt x="254076" y="72644"/>
                </a:lnTo>
                <a:lnTo>
                  <a:pt x="254076" y="36855"/>
                </a:lnTo>
                <a:lnTo>
                  <a:pt x="218287" y="0"/>
                </a:lnTo>
                <a:close/>
              </a:path>
              <a:path w="254635" h="363220">
                <a:moveTo>
                  <a:pt x="254076" y="72644"/>
                </a:moveTo>
                <a:lnTo>
                  <a:pt x="181965" y="72644"/>
                </a:lnTo>
                <a:lnTo>
                  <a:pt x="181965" y="182105"/>
                </a:lnTo>
                <a:lnTo>
                  <a:pt x="254076" y="182105"/>
                </a:lnTo>
                <a:lnTo>
                  <a:pt x="254076" y="72644"/>
                </a:lnTo>
                <a:close/>
              </a:path>
            </a:pathLst>
          </a:custGeom>
          <a:solidFill>
            <a:srgbClr val="FFFFFF"/>
          </a:solidFill>
        </p:spPr>
        <p:txBody>
          <a:bodyPr wrap="square" lIns="0" tIns="0" rIns="0" bIns="0" rtlCol="0"/>
          <a:lstStyle/>
          <a:p>
            <a:endParaRPr/>
          </a:p>
        </p:txBody>
      </p:sp>
      <p:sp>
        <p:nvSpPr>
          <p:cNvPr id="59" name="bk object 59"/>
          <p:cNvSpPr/>
          <p:nvPr/>
        </p:nvSpPr>
        <p:spPr>
          <a:xfrm>
            <a:off x="5215731" y="3542906"/>
            <a:ext cx="0" cy="290830"/>
          </a:xfrm>
          <a:custGeom>
            <a:avLst/>
            <a:gdLst/>
            <a:ahLst/>
            <a:cxnLst/>
            <a:rect l="l" t="t" r="r" b="b"/>
            <a:pathLst>
              <a:path h="290829">
                <a:moveTo>
                  <a:pt x="0" y="0"/>
                </a:moveTo>
                <a:lnTo>
                  <a:pt x="0" y="290829"/>
                </a:lnTo>
              </a:path>
            </a:pathLst>
          </a:custGeom>
          <a:ln w="72605">
            <a:solidFill>
              <a:srgbClr val="FFFFFF"/>
            </a:solidFill>
          </a:ln>
        </p:spPr>
        <p:txBody>
          <a:bodyPr wrap="square" lIns="0" tIns="0" rIns="0" bIns="0" rtlCol="0"/>
          <a:lstStyle/>
          <a:p>
            <a:endParaRPr/>
          </a:p>
        </p:txBody>
      </p:sp>
      <p:sp>
        <p:nvSpPr>
          <p:cNvPr id="60" name="bk object 60"/>
          <p:cNvSpPr/>
          <p:nvPr/>
        </p:nvSpPr>
        <p:spPr>
          <a:xfrm>
            <a:off x="5179428" y="3506711"/>
            <a:ext cx="240665" cy="0"/>
          </a:xfrm>
          <a:custGeom>
            <a:avLst/>
            <a:gdLst/>
            <a:ahLst/>
            <a:cxnLst/>
            <a:rect l="l" t="t" r="r" b="b"/>
            <a:pathLst>
              <a:path w="240664">
                <a:moveTo>
                  <a:pt x="0" y="0"/>
                </a:moveTo>
                <a:lnTo>
                  <a:pt x="240322" y="0"/>
                </a:lnTo>
              </a:path>
            </a:pathLst>
          </a:custGeom>
          <a:ln w="72390">
            <a:solidFill>
              <a:srgbClr val="FFFFFF"/>
            </a:solidFill>
          </a:ln>
        </p:spPr>
        <p:txBody>
          <a:bodyPr wrap="square" lIns="0" tIns="0" rIns="0" bIns="0" rtlCol="0"/>
          <a:lstStyle/>
          <a:p>
            <a:endParaRPr/>
          </a:p>
        </p:txBody>
      </p:sp>
      <p:sp>
        <p:nvSpPr>
          <p:cNvPr id="61" name="bk object 61"/>
          <p:cNvSpPr/>
          <p:nvPr/>
        </p:nvSpPr>
        <p:spPr>
          <a:xfrm>
            <a:off x="4861318" y="3470630"/>
            <a:ext cx="264160" cy="363220"/>
          </a:xfrm>
          <a:custGeom>
            <a:avLst/>
            <a:gdLst/>
            <a:ahLst/>
            <a:cxnLst/>
            <a:rect l="l" t="t" r="r" b="b"/>
            <a:pathLst>
              <a:path w="264160" h="363220">
                <a:moveTo>
                  <a:pt x="263550" y="0"/>
                </a:moveTo>
                <a:lnTo>
                  <a:pt x="101117" y="0"/>
                </a:lnTo>
                <a:lnTo>
                  <a:pt x="0" y="109461"/>
                </a:lnTo>
                <a:lnTo>
                  <a:pt x="0" y="363105"/>
                </a:lnTo>
                <a:lnTo>
                  <a:pt x="72605" y="363105"/>
                </a:lnTo>
                <a:lnTo>
                  <a:pt x="72605" y="254685"/>
                </a:lnTo>
                <a:lnTo>
                  <a:pt x="263550" y="254685"/>
                </a:lnTo>
                <a:lnTo>
                  <a:pt x="263550" y="182079"/>
                </a:lnTo>
                <a:lnTo>
                  <a:pt x="72605" y="182079"/>
                </a:lnTo>
                <a:lnTo>
                  <a:pt x="72605" y="145757"/>
                </a:lnTo>
                <a:lnTo>
                  <a:pt x="140207" y="72605"/>
                </a:lnTo>
                <a:lnTo>
                  <a:pt x="263550" y="72605"/>
                </a:lnTo>
                <a:lnTo>
                  <a:pt x="263550" y="0"/>
                </a:lnTo>
                <a:close/>
              </a:path>
              <a:path w="264160" h="363220">
                <a:moveTo>
                  <a:pt x="263550" y="254685"/>
                </a:moveTo>
                <a:lnTo>
                  <a:pt x="191452" y="254685"/>
                </a:lnTo>
                <a:lnTo>
                  <a:pt x="191452" y="363105"/>
                </a:lnTo>
                <a:lnTo>
                  <a:pt x="263550" y="363105"/>
                </a:lnTo>
                <a:lnTo>
                  <a:pt x="263550" y="254685"/>
                </a:lnTo>
                <a:close/>
              </a:path>
              <a:path w="264160" h="363220">
                <a:moveTo>
                  <a:pt x="263550" y="72605"/>
                </a:moveTo>
                <a:lnTo>
                  <a:pt x="191452" y="72605"/>
                </a:lnTo>
                <a:lnTo>
                  <a:pt x="191452" y="182079"/>
                </a:lnTo>
                <a:lnTo>
                  <a:pt x="263550" y="182079"/>
                </a:lnTo>
                <a:lnTo>
                  <a:pt x="263550" y="72605"/>
                </a:lnTo>
                <a:close/>
              </a:path>
            </a:pathLst>
          </a:custGeom>
          <a:solidFill>
            <a:srgbClr val="FFFFFF"/>
          </a:solidFill>
        </p:spPr>
        <p:txBody>
          <a:bodyPr wrap="square" lIns="0" tIns="0" rIns="0" bIns="0" rtlCol="0"/>
          <a:lstStyle/>
          <a:p>
            <a:endParaRPr/>
          </a:p>
        </p:txBody>
      </p:sp>
      <p:sp>
        <p:nvSpPr>
          <p:cNvPr id="62" name="bk object 62"/>
          <p:cNvSpPr/>
          <p:nvPr/>
        </p:nvSpPr>
        <p:spPr>
          <a:xfrm>
            <a:off x="7740763" y="3967759"/>
            <a:ext cx="264160" cy="363220"/>
          </a:xfrm>
          <a:custGeom>
            <a:avLst/>
            <a:gdLst/>
            <a:ahLst/>
            <a:cxnLst/>
            <a:rect l="l" t="t" r="r" b="b"/>
            <a:pathLst>
              <a:path w="264159" h="363220">
                <a:moveTo>
                  <a:pt x="72631" y="0"/>
                </a:moveTo>
                <a:lnTo>
                  <a:pt x="0" y="0"/>
                </a:lnTo>
                <a:lnTo>
                  <a:pt x="0" y="363118"/>
                </a:lnTo>
                <a:lnTo>
                  <a:pt x="227774" y="363118"/>
                </a:lnTo>
                <a:lnTo>
                  <a:pt x="263563" y="327355"/>
                </a:lnTo>
                <a:lnTo>
                  <a:pt x="263563" y="290499"/>
                </a:lnTo>
                <a:lnTo>
                  <a:pt x="72631" y="290499"/>
                </a:lnTo>
                <a:lnTo>
                  <a:pt x="72631" y="182105"/>
                </a:lnTo>
                <a:lnTo>
                  <a:pt x="263563" y="182105"/>
                </a:lnTo>
                <a:lnTo>
                  <a:pt x="263563" y="145783"/>
                </a:lnTo>
                <a:lnTo>
                  <a:pt x="227774" y="109461"/>
                </a:lnTo>
                <a:lnTo>
                  <a:pt x="72631" y="109461"/>
                </a:lnTo>
                <a:lnTo>
                  <a:pt x="72631" y="0"/>
                </a:lnTo>
                <a:close/>
              </a:path>
              <a:path w="264159" h="363220">
                <a:moveTo>
                  <a:pt x="263563" y="182105"/>
                </a:moveTo>
                <a:lnTo>
                  <a:pt x="191452" y="182105"/>
                </a:lnTo>
                <a:lnTo>
                  <a:pt x="191452" y="290499"/>
                </a:lnTo>
                <a:lnTo>
                  <a:pt x="263563" y="290499"/>
                </a:lnTo>
                <a:lnTo>
                  <a:pt x="263563" y="182105"/>
                </a:lnTo>
                <a:close/>
              </a:path>
            </a:pathLst>
          </a:custGeom>
          <a:solidFill>
            <a:srgbClr val="FFFFFF"/>
          </a:solidFill>
        </p:spPr>
        <p:txBody>
          <a:bodyPr wrap="square" lIns="0" tIns="0" rIns="0" bIns="0" rtlCol="0"/>
          <a:lstStyle/>
          <a:p>
            <a:endParaRPr/>
          </a:p>
        </p:txBody>
      </p:sp>
      <p:sp>
        <p:nvSpPr>
          <p:cNvPr id="63" name="bk object 63"/>
          <p:cNvSpPr/>
          <p:nvPr/>
        </p:nvSpPr>
        <p:spPr>
          <a:xfrm>
            <a:off x="7422654" y="3967785"/>
            <a:ext cx="264160" cy="363220"/>
          </a:xfrm>
          <a:custGeom>
            <a:avLst/>
            <a:gdLst/>
            <a:ahLst/>
            <a:cxnLst/>
            <a:rect l="l" t="t" r="r" b="b"/>
            <a:pathLst>
              <a:path w="264159" h="363220">
                <a:moveTo>
                  <a:pt x="263563" y="0"/>
                </a:moveTo>
                <a:lnTo>
                  <a:pt x="100647" y="0"/>
                </a:lnTo>
                <a:lnTo>
                  <a:pt x="0" y="108915"/>
                </a:lnTo>
                <a:lnTo>
                  <a:pt x="0" y="363105"/>
                </a:lnTo>
                <a:lnTo>
                  <a:pt x="72618" y="363105"/>
                </a:lnTo>
                <a:lnTo>
                  <a:pt x="72618" y="145249"/>
                </a:lnTo>
                <a:lnTo>
                  <a:pt x="139712" y="72605"/>
                </a:lnTo>
                <a:lnTo>
                  <a:pt x="263563" y="72605"/>
                </a:lnTo>
                <a:lnTo>
                  <a:pt x="263563" y="0"/>
                </a:lnTo>
                <a:close/>
              </a:path>
              <a:path w="264159" h="363220">
                <a:moveTo>
                  <a:pt x="263563" y="72605"/>
                </a:moveTo>
                <a:lnTo>
                  <a:pt x="191465" y="72605"/>
                </a:lnTo>
                <a:lnTo>
                  <a:pt x="191465" y="363105"/>
                </a:lnTo>
                <a:lnTo>
                  <a:pt x="263563" y="363105"/>
                </a:lnTo>
                <a:lnTo>
                  <a:pt x="263563" y="72605"/>
                </a:lnTo>
                <a:close/>
              </a:path>
            </a:pathLst>
          </a:custGeom>
          <a:solidFill>
            <a:srgbClr val="FFFFFF"/>
          </a:solidFill>
        </p:spPr>
        <p:txBody>
          <a:bodyPr wrap="square" lIns="0" tIns="0" rIns="0" bIns="0" rtlCol="0"/>
          <a:lstStyle/>
          <a:p>
            <a:endParaRPr/>
          </a:p>
        </p:txBody>
      </p:sp>
      <p:sp>
        <p:nvSpPr>
          <p:cNvPr id="64" name="bk object 64"/>
          <p:cNvSpPr/>
          <p:nvPr/>
        </p:nvSpPr>
        <p:spPr>
          <a:xfrm>
            <a:off x="6955517" y="4040390"/>
            <a:ext cx="0" cy="290830"/>
          </a:xfrm>
          <a:custGeom>
            <a:avLst/>
            <a:gdLst/>
            <a:ahLst/>
            <a:cxnLst/>
            <a:rect l="l" t="t" r="r" b="b"/>
            <a:pathLst>
              <a:path h="290829">
                <a:moveTo>
                  <a:pt x="0" y="0"/>
                </a:moveTo>
                <a:lnTo>
                  <a:pt x="0" y="290499"/>
                </a:lnTo>
              </a:path>
            </a:pathLst>
          </a:custGeom>
          <a:ln w="72605">
            <a:solidFill>
              <a:srgbClr val="FFFFFF"/>
            </a:solidFill>
          </a:ln>
        </p:spPr>
        <p:txBody>
          <a:bodyPr wrap="square" lIns="0" tIns="0" rIns="0" bIns="0" rtlCol="0"/>
          <a:lstStyle/>
          <a:p>
            <a:endParaRPr/>
          </a:p>
        </p:txBody>
      </p:sp>
      <p:sp>
        <p:nvSpPr>
          <p:cNvPr id="65" name="bk object 65"/>
          <p:cNvSpPr/>
          <p:nvPr/>
        </p:nvSpPr>
        <p:spPr>
          <a:xfrm>
            <a:off x="6815340" y="4004088"/>
            <a:ext cx="279400" cy="0"/>
          </a:xfrm>
          <a:custGeom>
            <a:avLst/>
            <a:gdLst/>
            <a:ahLst/>
            <a:cxnLst/>
            <a:rect l="l" t="t" r="r" b="b"/>
            <a:pathLst>
              <a:path w="279400">
                <a:moveTo>
                  <a:pt x="0" y="0"/>
                </a:moveTo>
                <a:lnTo>
                  <a:pt x="279311" y="0"/>
                </a:lnTo>
              </a:path>
            </a:pathLst>
          </a:custGeom>
          <a:ln w="72605">
            <a:solidFill>
              <a:srgbClr val="FFFFFF"/>
            </a:solidFill>
          </a:ln>
        </p:spPr>
        <p:txBody>
          <a:bodyPr wrap="square" lIns="0" tIns="0" rIns="0" bIns="0" rtlCol="0"/>
          <a:lstStyle/>
          <a:p>
            <a:endParaRPr/>
          </a:p>
        </p:txBody>
      </p:sp>
      <p:sp>
        <p:nvSpPr>
          <p:cNvPr id="66" name="bk object 66"/>
          <p:cNvSpPr/>
          <p:nvPr/>
        </p:nvSpPr>
        <p:spPr>
          <a:xfrm>
            <a:off x="6151384" y="3967759"/>
            <a:ext cx="332105" cy="436245"/>
          </a:xfrm>
          <a:custGeom>
            <a:avLst/>
            <a:gdLst/>
            <a:ahLst/>
            <a:cxnLst/>
            <a:rect l="l" t="t" r="r" b="b"/>
            <a:pathLst>
              <a:path w="332104" h="436245">
                <a:moveTo>
                  <a:pt x="331635" y="290499"/>
                </a:moveTo>
                <a:lnTo>
                  <a:pt x="0" y="290499"/>
                </a:lnTo>
                <a:lnTo>
                  <a:pt x="0" y="435749"/>
                </a:lnTo>
                <a:lnTo>
                  <a:pt x="72605" y="435749"/>
                </a:lnTo>
                <a:lnTo>
                  <a:pt x="72605" y="363105"/>
                </a:lnTo>
                <a:lnTo>
                  <a:pt x="331635" y="363105"/>
                </a:lnTo>
                <a:lnTo>
                  <a:pt x="331635" y="290499"/>
                </a:lnTo>
                <a:close/>
              </a:path>
              <a:path w="332104" h="436245">
                <a:moveTo>
                  <a:pt x="331635" y="363105"/>
                </a:moveTo>
                <a:lnTo>
                  <a:pt x="259003" y="363105"/>
                </a:lnTo>
                <a:lnTo>
                  <a:pt x="259003" y="435749"/>
                </a:lnTo>
                <a:lnTo>
                  <a:pt x="331635" y="435749"/>
                </a:lnTo>
                <a:lnTo>
                  <a:pt x="331635" y="363105"/>
                </a:lnTo>
                <a:close/>
              </a:path>
              <a:path w="332104" h="436245">
                <a:moveTo>
                  <a:pt x="294792" y="0"/>
                </a:moveTo>
                <a:lnTo>
                  <a:pt x="136448" y="0"/>
                </a:lnTo>
                <a:lnTo>
                  <a:pt x="35813" y="108953"/>
                </a:lnTo>
                <a:lnTo>
                  <a:pt x="35813" y="290499"/>
                </a:lnTo>
                <a:lnTo>
                  <a:pt x="108419" y="290499"/>
                </a:lnTo>
                <a:lnTo>
                  <a:pt x="108419" y="145249"/>
                </a:lnTo>
                <a:lnTo>
                  <a:pt x="175513" y="72644"/>
                </a:lnTo>
                <a:lnTo>
                  <a:pt x="294792" y="72644"/>
                </a:lnTo>
                <a:lnTo>
                  <a:pt x="294792" y="0"/>
                </a:lnTo>
                <a:close/>
              </a:path>
              <a:path w="332104" h="436245">
                <a:moveTo>
                  <a:pt x="294792" y="72644"/>
                </a:moveTo>
                <a:lnTo>
                  <a:pt x="222681" y="72644"/>
                </a:lnTo>
                <a:lnTo>
                  <a:pt x="222681" y="290499"/>
                </a:lnTo>
                <a:lnTo>
                  <a:pt x="294792" y="290499"/>
                </a:lnTo>
                <a:lnTo>
                  <a:pt x="294792" y="72644"/>
                </a:lnTo>
                <a:close/>
              </a:path>
            </a:pathLst>
          </a:custGeom>
          <a:solidFill>
            <a:srgbClr val="FFFFFF"/>
          </a:solidFill>
        </p:spPr>
        <p:txBody>
          <a:bodyPr wrap="square" lIns="0" tIns="0" rIns="0" bIns="0" rtlCol="0"/>
          <a:lstStyle/>
          <a:p>
            <a:endParaRPr/>
          </a:p>
        </p:txBody>
      </p:sp>
      <p:sp>
        <p:nvSpPr>
          <p:cNvPr id="67" name="bk object 67"/>
          <p:cNvSpPr/>
          <p:nvPr/>
        </p:nvSpPr>
        <p:spPr>
          <a:xfrm>
            <a:off x="6042062" y="4331119"/>
            <a:ext cx="73025" cy="72390"/>
          </a:xfrm>
          <a:custGeom>
            <a:avLst/>
            <a:gdLst/>
            <a:ahLst/>
            <a:cxnLst/>
            <a:rect l="l" t="t" r="r" b="b"/>
            <a:pathLst>
              <a:path w="73025" h="72389">
                <a:moveTo>
                  <a:pt x="0" y="72389"/>
                </a:moveTo>
                <a:lnTo>
                  <a:pt x="72605" y="72389"/>
                </a:lnTo>
                <a:lnTo>
                  <a:pt x="72605" y="0"/>
                </a:lnTo>
                <a:lnTo>
                  <a:pt x="0" y="0"/>
                </a:lnTo>
                <a:lnTo>
                  <a:pt x="0" y="72389"/>
                </a:lnTo>
                <a:close/>
              </a:path>
            </a:pathLst>
          </a:custGeom>
          <a:solidFill>
            <a:srgbClr val="FFFFFF"/>
          </a:solidFill>
        </p:spPr>
        <p:txBody>
          <a:bodyPr wrap="square" lIns="0" tIns="0" rIns="0" bIns="0" rtlCol="0"/>
          <a:lstStyle/>
          <a:p>
            <a:endParaRPr/>
          </a:p>
        </p:txBody>
      </p:sp>
      <p:sp>
        <p:nvSpPr>
          <p:cNvPr id="68" name="bk object 68"/>
          <p:cNvSpPr/>
          <p:nvPr/>
        </p:nvSpPr>
        <p:spPr>
          <a:xfrm>
            <a:off x="5783021" y="4294924"/>
            <a:ext cx="332105" cy="0"/>
          </a:xfrm>
          <a:custGeom>
            <a:avLst/>
            <a:gdLst/>
            <a:ahLst/>
            <a:cxnLst/>
            <a:rect l="l" t="t" r="r" b="b"/>
            <a:pathLst>
              <a:path w="332104">
                <a:moveTo>
                  <a:pt x="0" y="0"/>
                </a:moveTo>
                <a:lnTo>
                  <a:pt x="331647" y="0"/>
                </a:lnTo>
              </a:path>
            </a:pathLst>
          </a:custGeom>
          <a:ln w="72390">
            <a:solidFill>
              <a:srgbClr val="FFFFFF"/>
            </a:solidFill>
          </a:ln>
        </p:spPr>
        <p:txBody>
          <a:bodyPr wrap="square" lIns="0" tIns="0" rIns="0" bIns="0" rtlCol="0"/>
          <a:lstStyle/>
          <a:p>
            <a:endParaRPr/>
          </a:p>
        </p:txBody>
      </p:sp>
      <p:sp>
        <p:nvSpPr>
          <p:cNvPr id="69" name="bk object 69"/>
          <p:cNvSpPr/>
          <p:nvPr/>
        </p:nvSpPr>
        <p:spPr>
          <a:xfrm>
            <a:off x="5819343" y="3967899"/>
            <a:ext cx="0" cy="290830"/>
          </a:xfrm>
          <a:custGeom>
            <a:avLst/>
            <a:gdLst/>
            <a:ahLst/>
            <a:cxnLst/>
            <a:rect l="l" t="t" r="r" b="b"/>
            <a:pathLst>
              <a:path h="290829">
                <a:moveTo>
                  <a:pt x="0" y="0"/>
                </a:moveTo>
                <a:lnTo>
                  <a:pt x="0" y="290829"/>
                </a:lnTo>
              </a:path>
            </a:pathLst>
          </a:custGeom>
          <a:ln w="72643">
            <a:solidFill>
              <a:srgbClr val="FFFFFF"/>
            </a:solidFill>
          </a:ln>
        </p:spPr>
        <p:txBody>
          <a:bodyPr wrap="square" lIns="0" tIns="0" rIns="0" bIns="0" rtlCol="0"/>
          <a:lstStyle/>
          <a:p>
            <a:endParaRPr/>
          </a:p>
        </p:txBody>
      </p:sp>
      <p:sp>
        <p:nvSpPr>
          <p:cNvPr id="70" name="bk object 70"/>
          <p:cNvSpPr/>
          <p:nvPr/>
        </p:nvSpPr>
        <p:spPr>
          <a:xfrm>
            <a:off x="6041796" y="3967759"/>
            <a:ext cx="0" cy="290830"/>
          </a:xfrm>
          <a:custGeom>
            <a:avLst/>
            <a:gdLst/>
            <a:ahLst/>
            <a:cxnLst/>
            <a:rect l="l" t="t" r="r" b="b"/>
            <a:pathLst>
              <a:path h="290829">
                <a:moveTo>
                  <a:pt x="0" y="0"/>
                </a:moveTo>
                <a:lnTo>
                  <a:pt x="0" y="290499"/>
                </a:lnTo>
              </a:path>
            </a:pathLst>
          </a:custGeom>
          <a:ln w="72110">
            <a:solidFill>
              <a:srgbClr val="FFFFFF"/>
            </a:solidFill>
          </a:ln>
        </p:spPr>
        <p:txBody>
          <a:bodyPr wrap="square" lIns="0" tIns="0" rIns="0" bIns="0" rtlCol="0"/>
          <a:lstStyle/>
          <a:p>
            <a:endParaRPr/>
          </a:p>
        </p:txBody>
      </p:sp>
      <p:sp>
        <p:nvSpPr>
          <p:cNvPr id="71" name="bk object 71"/>
          <p:cNvSpPr/>
          <p:nvPr/>
        </p:nvSpPr>
        <p:spPr>
          <a:xfrm>
            <a:off x="5482044" y="4294695"/>
            <a:ext cx="246379" cy="0"/>
          </a:xfrm>
          <a:custGeom>
            <a:avLst/>
            <a:gdLst/>
            <a:ahLst/>
            <a:cxnLst/>
            <a:rect l="l" t="t" r="r" b="b"/>
            <a:pathLst>
              <a:path w="246379">
                <a:moveTo>
                  <a:pt x="0" y="0"/>
                </a:moveTo>
                <a:lnTo>
                  <a:pt x="246214" y="0"/>
                </a:lnTo>
              </a:path>
            </a:pathLst>
          </a:custGeom>
          <a:ln w="72389">
            <a:solidFill>
              <a:srgbClr val="FFFFFF"/>
            </a:solidFill>
          </a:ln>
        </p:spPr>
        <p:txBody>
          <a:bodyPr wrap="square" lIns="0" tIns="0" rIns="0" bIns="0" rtlCol="0"/>
          <a:lstStyle/>
          <a:p>
            <a:endParaRPr/>
          </a:p>
        </p:txBody>
      </p:sp>
      <p:sp>
        <p:nvSpPr>
          <p:cNvPr id="72" name="bk object 72"/>
          <p:cNvSpPr/>
          <p:nvPr/>
        </p:nvSpPr>
        <p:spPr>
          <a:xfrm>
            <a:off x="5482044" y="4186110"/>
            <a:ext cx="73025" cy="72390"/>
          </a:xfrm>
          <a:custGeom>
            <a:avLst/>
            <a:gdLst/>
            <a:ahLst/>
            <a:cxnLst/>
            <a:rect l="l" t="t" r="r" b="b"/>
            <a:pathLst>
              <a:path w="73025" h="72389">
                <a:moveTo>
                  <a:pt x="0" y="72389"/>
                </a:moveTo>
                <a:lnTo>
                  <a:pt x="72631" y="72389"/>
                </a:lnTo>
                <a:lnTo>
                  <a:pt x="72631" y="0"/>
                </a:lnTo>
                <a:lnTo>
                  <a:pt x="0" y="0"/>
                </a:lnTo>
                <a:lnTo>
                  <a:pt x="0" y="72389"/>
                </a:lnTo>
                <a:close/>
              </a:path>
            </a:pathLst>
          </a:custGeom>
          <a:solidFill>
            <a:srgbClr val="FFFFFF"/>
          </a:solidFill>
        </p:spPr>
        <p:txBody>
          <a:bodyPr wrap="square" lIns="0" tIns="0" rIns="0" bIns="0" rtlCol="0"/>
          <a:lstStyle/>
          <a:p>
            <a:endParaRPr/>
          </a:p>
        </p:txBody>
      </p:sp>
      <p:sp>
        <p:nvSpPr>
          <p:cNvPr id="73" name="bk object 73"/>
          <p:cNvSpPr/>
          <p:nvPr/>
        </p:nvSpPr>
        <p:spPr>
          <a:xfrm>
            <a:off x="5482044" y="4149915"/>
            <a:ext cx="228600" cy="0"/>
          </a:xfrm>
          <a:custGeom>
            <a:avLst/>
            <a:gdLst/>
            <a:ahLst/>
            <a:cxnLst/>
            <a:rect l="l" t="t" r="r" b="b"/>
            <a:pathLst>
              <a:path w="228600">
                <a:moveTo>
                  <a:pt x="0" y="0"/>
                </a:moveTo>
                <a:lnTo>
                  <a:pt x="228041" y="0"/>
                </a:lnTo>
              </a:path>
            </a:pathLst>
          </a:custGeom>
          <a:ln w="72390">
            <a:solidFill>
              <a:srgbClr val="FFFFFF"/>
            </a:solidFill>
          </a:ln>
        </p:spPr>
        <p:txBody>
          <a:bodyPr wrap="square" lIns="0" tIns="0" rIns="0" bIns="0" rtlCol="0"/>
          <a:lstStyle/>
          <a:p>
            <a:endParaRPr/>
          </a:p>
        </p:txBody>
      </p:sp>
      <p:sp>
        <p:nvSpPr>
          <p:cNvPr id="74" name="bk object 74"/>
          <p:cNvSpPr/>
          <p:nvPr/>
        </p:nvSpPr>
        <p:spPr>
          <a:xfrm>
            <a:off x="5482044" y="4040060"/>
            <a:ext cx="73025" cy="73660"/>
          </a:xfrm>
          <a:custGeom>
            <a:avLst/>
            <a:gdLst/>
            <a:ahLst/>
            <a:cxnLst/>
            <a:rect l="l" t="t" r="r" b="b"/>
            <a:pathLst>
              <a:path w="73025" h="73660">
                <a:moveTo>
                  <a:pt x="0" y="73659"/>
                </a:moveTo>
                <a:lnTo>
                  <a:pt x="72631" y="73659"/>
                </a:lnTo>
                <a:lnTo>
                  <a:pt x="72631" y="0"/>
                </a:lnTo>
                <a:lnTo>
                  <a:pt x="0" y="0"/>
                </a:lnTo>
                <a:lnTo>
                  <a:pt x="0" y="73659"/>
                </a:lnTo>
                <a:close/>
              </a:path>
            </a:pathLst>
          </a:custGeom>
          <a:solidFill>
            <a:srgbClr val="FFFFFF"/>
          </a:solidFill>
        </p:spPr>
        <p:txBody>
          <a:bodyPr wrap="square" lIns="0" tIns="0" rIns="0" bIns="0" rtlCol="0"/>
          <a:lstStyle/>
          <a:p>
            <a:endParaRPr/>
          </a:p>
        </p:txBody>
      </p:sp>
      <p:sp>
        <p:nvSpPr>
          <p:cNvPr id="75" name="bk object 75"/>
          <p:cNvSpPr/>
          <p:nvPr/>
        </p:nvSpPr>
        <p:spPr>
          <a:xfrm>
            <a:off x="5482044" y="4003865"/>
            <a:ext cx="246379" cy="0"/>
          </a:xfrm>
          <a:custGeom>
            <a:avLst/>
            <a:gdLst/>
            <a:ahLst/>
            <a:cxnLst/>
            <a:rect l="l" t="t" r="r" b="b"/>
            <a:pathLst>
              <a:path w="246379">
                <a:moveTo>
                  <a:pt x="0" y="0"/>
                </a:moveTo>
                <a:lnTo>
                  <a:pt x="246214" y="0"/>
                </a:lnTo>
              </a:path>
            </a:pathLst>
          </a:custGeom>
          <a:ln w="72390">
            <a:solidFill>
              <a:srgbClr val="FFFFFF"/>
            </a:solidFill>
          </a:ln>
        </p:spPr>
        <p:txBody>
          <a:bodyPr wrap="square" lIns="0" tIns="0" rIns="0" bIns="0" rtlCol="0"/>
          <a:lstStyle/>
          <a:p>
            <a:endParaRPr/>
          </a:p>
        </p:txBody>
      </p:sp>
      <p:sp>
        <p:nvSpPr>
          <p:cNvPr id="76" name="bk object 76"/>
          <p:cNvSpPr/>
          <p:nvPr/>
        </p:nvSpPr>
        <p:spPr>
          <a:xfrm>
            <a:off x="4861318" y="3967785"/>
            <a:ext cx="264160" cy="363220"/>
          </a:xfrm>
          <a:custGeom>
            <a:avLst/>
            <a:gdLst/>
            <a:ahLst/>
            <a:cxnLst/>
            <a:rect l="l" t="t" r="r" b="b"/>
            <a:pathLst>
              <a:path w="264160" h="363220">
                <a:moveTo>
                  <a:pt x="227749" y="0"/>
                </a:moveTo>
                <a:lnTo>
                  <a:pt x="35788" y="0"/>
                </a:lnTo>
                <a:lnTo>
                  <a:pt x="0" y="36817"/>
                </a:lnTo>
                <a:lnTo>
                  <a:pt x="0" y="327317"/>
                </a:lnTo>
                <a:lnTo>
                  <a:pt x="35788" y="363105"/>
                </a:lnTo>
                <a:lnTo>
                  <a:pt x="227749" y="363105"/>
                </a:lnTo>
                <a:lnTo>
                  <a:pt x="263563" y="327317"/>
                </a:lnTo>
                <a:lnTo>
                  <a:pt x="263563" y="290487"/>
                </a:lnTo>
                <a:lnTo>
                  <a:pt x="72605" y="290487"/>
                </a:lnTo>
                <a:lnTo>
                  <a:pt x="72605" y="72605"/>
                </a:lnTo>
                <a:lnTo>
                  <a:pt x="263563" y="72605"/>
                </a:lnTo>
                <a:lnTo>
                  <a:pt x="263563" y="36817"/>
                </a:lnTo>
                <a:lnTo>
                  <a:pt x="227749" y="0"/>
                </a:lnTo>
                <a:close/>
              </a:path>
              <a:path w="264160" h="363220">
                <a:moveTo>
                  <a:pt x="263563" y="254711"/>
                </a:moveTo>
                <a:lnTo>
                  <a:pt x="191452" y="254711"/>
                </a:lnTo>
                <a:lnTo>
                  <a:pt x="191452" y="290487"/>
                </a:lnTo>
                <a:lnTo>
                  <a:pt x="263563" y="290487"/>
                </a:lnTo>
                <a:lnTo>
                  <a:pt x="263563" y="254711"/>
                </a:lnTo>
                <a:close/>
              </a:path>
              <a:path w="264160" h="363220">
                <a:moveTo>
                  <a:pt x="263563" y="72605"/>
                </a:moveTo>
                <a:lnTo>
                  <a:pt x="191452" y="72605"/>
                </a:lnTo>
                <a:lnTo>
                  <a:pt x="191452" y="108915"/>
                </a:lnTo>
                <a:lnTo>
                  <a:pt x="263563" y="108915"/>
                </a:lnTo>
                <a:lnTo>
                  <a:pt x="263563" y="72605"/>
                </a:lnTo>
                <a:close/>
              </a:path>
            </a:pathLst>
          </a:custGeom>
          <a:solidFill>
            <a:srgbClr val="FFFFFF"/>
          </a:solidFill>
        </p:spPr>
        <p:txBody>
          <a:bodyPr wrap="square" lIns="0" tIns="0" rIns="0" bIns="0" rtlCol="0"/>
          <a:lstStyle/>
          <a:p>
            <a:endParaRPr/>
          </a:p>
        </p:txBody>
      </p:sp>
      <p:sp>
        <p:nvSpPr>
          <p:cNvPr id="77" name="bk object 77"/>
          <p:cNvSpPr/>
          <p:nvPr/>
        </p:nvSpPr>
        <p:spPr>
          <a:xfrm>
            <a:off x="6693699" y="3470605"/>
            <a:ext cx="264160" cy="363220"/>
          </a:xfrm>
          <a:custGeom>
            <a:avLst/>
            <a:gdLst/>
            <a:ahLst/>
            <a:cxnLst/>
            <a:rect l="l" t="t" r="r" b="b"/>
            <a:pathLst>
              <a:path w="264159" h="363220">
                <a:moveTo>
                  <a:pt x="227787" y="0"/>
                </a:moveTo>
                <a:lnTo>
                  <a:pt x="35826" y="0"/>
                </a:lnTo>
                <a:lnTo>
                  <a:pt x="0" y="36855"/>
                </a:lnTo>
                <a:lnTo>
                  <a:pt x="0" y="327355"/>
                </a:lnTo>
                <a:lnTo>
                  <a:pt x="35826" y="363118"/>
                </a:lnTo>
                <a:lnTo>
                  <a:pt x="227787" y="363118"/>
                </a:lnTo>
                <a:lnTo>
                  <a:pt x="263575" y="327355"/>
                </a:lnTo>
                <a:lnTo>
                  <a:pt x="263575" y="290499"/>
                </a:lnTo>
                <a:lnTo>
                  <a:pt x="72644" y="290499"/>
                </a:lnTo>
                <a:lnTo>
                  <a:pt x="72644" y="72644"/>
                </a:lnTo>
                <a:lnTo>
                  <a:pt x="263575" y="72644"/>
                </a:lnTo>
                <a:lnTo>
                  <a:pt x="263575" y="36855"/>
                </a:lnTo>
                <a:lnTo>
                  <a:pt x="227787" y="0"/>
                </a:lnTo>
                <a:close/>
              </a:path>
              <a:path w="264159" h="363220">
                <a:moveTo>
                  <a:pt x="263575" y="72644"/>
                </a:moveTo>
                <a:lnTo>
                  <a:pt x="191465" y="72644"/>
                </a:lnTo>
                <a:lnTo>
                  <a:pt x="191465" y="290499"/>
                </a:lnTo>
                <a:lnTo>
                  <a:pt x="263575" y="290499"/>
                </a:lnTo>
                <a:lnTo>
                  <a:pt x="263575" y="72644"/>
                </a:lnTo>
                <a:close/>
              </a:path>
            </a:pathLst>
          </a:custGeom>
          <a:solidFill>
            <a:srgbClr val="FFFFFF"/>
          </a:solidFill>
        </p:spPr>
        <p:txBody>
          <a:bodyPr wrap="square" lIns="0" tIns="0" rIns="0" bIns="0" rtlCol="0"/>
          <a:lstStyle/>
          <a:p>
            <a:endParaRPr/>
          </a:p>
        </p:txBody>
      </p:sp>
      <p:sp>
        <p:nvSpPr>
          <p:cNvPr id="78" name="bk object 78"/>
          <p:cNvSpPr/>
          <p:nvPr/>
        </p:nvSpPr>
        <p:spPr>
          <a:xfrm>
            <a:off x="6392811" y="3470605"/>
            <a:ext cx="254635" cy="363220"/>
          </a:xfrm>
          <a:custGeom>
            <a:avLst/>
            <a:gdLst/>
            <a:ahLst/>
            <a:cxnLst/>
            <a:rect l="l" t="t" r="r" b="b"/>
            <a:pathLst>
              <a:path w="254634" h="363220">
                <a:moveTo>
                  <a:pt x="218287" y="0"/>
                </a:moveTo>
                <a:lnTo>
                  <a:pt x="0" y="0"/>
                </a:lnTo>
                <a:lnTo>
                  <a:pt x="0" y="363118"/>
                </a:lnTo>
                <a:lnTo>
                  <a:pt x="72644" y="363118"/>
                </a:lnTo>
                <a:lnTo>
                  <a:pt x="72644" y="254723"/>
                </a:lnTo>
                <a:lnTo>
                  <a:pt x="218287" y="254723"/>
                </a:lnTo>
                <a:lnTo>
                  <a:pt x="254076" y="218401"/>
                </a:lnTo>
                <a:lnTo>
                  <a:pt x="254076" y="182105"/>
                </a:lnTo>
                <a:lnTo>
                  <a:pt x="72644" y="182105"/>
                </a:lnTo>
                <a:lnTo>
                  <a:pt x="72644" y="72644"/>
                </a:lnTo>
                <a:lnTo>
                  <a:pt x="254076" y="72644"/>
                </a:lnTo>
                <a:lnTo>
                  <a:pt x="254076" y="36855"/>
                </a:lnTo>
                <a:lnTo>
                  <a:pt x="218287" y="0"/>
                </a:lnTo>
                <a:close/>
              </a:path>
              <a:path w="254634" h="363220">
                <a:moveTo>
                  <a:pt x="254076" y="72644"/>
                </a:moveTo>
                <a:lnTo>
                  <a:pt x="182003" y="72644"/>
                </a:lnTo>
                <a:lnTo>
                  <a:pt x="182003" y="182105"/>
                </a:lnTo>
                <a:lnTo>
                  <a:pt x="254076" y="182105"/>
                </a:lnTo>
                <a:lnTo>
                  <a:pt x="254076" y="72644"/>
                </a:lnTo>
                <a:close/>
              </a:path>
            </a:pathLst>
          </a:custGeom>
          <a:solidFill>
            <a:srgbClr val="FFFFFF"/>
          </a:solidFill>
        </p:spPr>
        <p:txBody>
          <a:bodyPr wrap="square" lIns="0" tIns="0" rIns="0" bIns="0" rtlCol="0"/>
          <a:lstStyle/>
          <a:p>
            <a:endParaRPr/>
          </a:p>
        </p:txBody>
      </p:sp>
      <p:sp>
        <p:nvSpPr>
          <p:cNvPr id="79" name="bk object 79"/>
          <p:cNvSpPr/>
          <p:nvPr/>
        </p:nvSpPr>
        <p:spPr>
          <a:xfrm>
            <a:off x="5200250" y="4040060"/>
            <a:ext cx="0" cy="290830"/>
          </a:xfrm>
          <a:custGeom>
            <a:avLst/>
            <a:gdLst/>
            <a:ahLst/>
            <a:cxnLst/>
            <a:rect l="l" t="t" r="r" b="b"/>
            <a:pathLst>
              <a:path h="290829">
                <a:moveTo>
                  <a:pt x="0" y="0"/>
                </a:moveTo>
                <a:lnTo>
                  <a:pt x="0" y="290829"/>
                </a:lnTo>
              </a:path>
            </a:pathLst>
          </a:custGeom>
          <a:ln w="72605">
            <a:solidFill>
              <a:srgbClr val="FFFFFF"/>
            </a:solidFill>
          </a:ln>
        </p:spPr>
        <p:txBody>
          <a:bodyPr wrap="square" lIns="0" tIns="0" rIns="0" bIns="0" rtlCol="0"/>
          <a:lstStyle/>
          <a:p>
            <a:endParaRPr/>
          </a:p>
        </p:txBody>
      </p:sp>
      <p:sp>
        <p:nvSpPr>
          <p:cNvPr id="80" name="bk object 80"/>
          <p:cNvSpPr/>
          <p:nvPr/>
        </p:nvSpPr>
        <p:spPr>
          <a:xfrm>
            <a:off x="5163946" y="4003865"/>
            <a:ext cx="264160" cy="0"/>
          </a:xfrm>
          <a:custGeom>
            <a:avLst/>
            <a:gdLst/>
            <a:ahLst/>
            <a:cxnLst/>
            <a:rect l="l" t="t" r="r" b="b"/>
            <a:pathLst>
              <a:path w="264160">
                <a:moveTo>
                  <a:pt x="0" y="0"/>
                </a:moveTo>
                <a:lnTo>
                  <a:pt x="263550" y="0"/>
                </a:lnTo>
              </a:path>
            </a:pathLst>
          </a:custGeom>
          <a:ln w="72390">
            <a:solidFill>
              <a:srgbClr val="FFFFFF"/>
            </a:solidFill>
          </a:ln>
        </p:spPr>
        <p:txBody>
          <a:bodyPr wrap="square" lIns="0" tIns="0" rIns="0" bIns="0" rtlCol="0"/>
          <a:lstStyle/>
          <a:p>
            <a:endParaRPr/>
          </a:p>
        </p:txBody>
      </p:sp>
      <p:sp>
        <p:nvSpPr>
          <p:cNvPr id="81" name="bk object 81"/>
          <p:cNvSpPr/>
          <p:nvPr/>
        </p:nvSpPr>
        <p:spPr>
          <a:xfrm>
            <a:off x="5391448" y="4040390"/>
            <a:ext cx="0" cy="290830"/>
          </a:xfrm>
          <a:custGeom>
            <a:avLst/>
            <a:gdLst/>
            <a:ahLst/>
            <a:cxnLst/>
            <a:rect l="l" t="t" r="r" b="b"/>
            <a:pathLst>
              <a:path h="290829">
                <a:moveTo>
                  <a:pt x="0" y="0"/>
                </a:moveTo>
                <a:lnTo>
                  <a:pt x="0" y="290499"/>
                </a:lnTo>
              </a:path>
            </a:pathLst>
          </a:custGeom>
          <a:ln w="72097">
            <a:solidFill>
              <a:srgbClr val="FFFFFF"/>
            </a:solidFill>
          </a:ln>
        </p:spPr>
        <p:txBody>
          <a:bodyPr wrap="square" lIns="0" tIns="0" rIns="0" bIns="0" rtlCol="0"/>
          <a:lstStyle/>
          <a:p>
            <a:endParaRPr/>
          </a:p>
        </p:txBody>
      </p:sp>
      <p:sp>
        <p:nvSpPr>
          <p:cNvPr id="82" name="bk object 82"/>
          <p:cNvSpPr/>
          <p:nvPr/>
        </p:nvSpPr>
        <p:spPr>
          <a:xfrm>
            <a:off x="6529819" y="4294695"/>
            <a:ext cx="246379" cy="0"/>
          </a:xfrm>
          <a:custGeom>
            <a:avLst/>
            <a:gdLst/>
            <a:ahLst/>
            <a:cxnLst/>
            <a:rect l="l" t="t" r="r" b="b"/>
            <a:pathLst>
              <a:path w="246379">
                <a:moveTo>
                  <a:pt x="0" y="0"/>
                </a:moveTo>
                <a:lnTo>
                  <a:pt x="246214" y="0"/>
                </a:lnTo>
              </a:path>
            </a:pathLst>
          </a:custGeom>
          <a:ln w="72389">
            <a:solidFill>
              <a:srgbClr val="FFFFFF"/>
            </a:solidFill>
          </a:ln>
        </p:spPr>
        <p:txBody>
          <a:bodyPr wrap="square" lIns="0" tIns="0" rIns="0" bIns="0" rtlCol="0"/>
          <a:lstStyle/>
          <a:p>
            <a:endParaRPr/>
          </a:p>
        </p:txBody>
      </p:sp>
      <p:sp>
        <p:nvSpPr>
          <p:cNvPr id="83" name="bk object 83"/>
          <p:cNvSpPr/>
          <p:nvPr/>
        </p:nvSpPr>
        <p:spPr>
          <a:xfrm>
            <a:off x="6529819" y="4186110"/>
            <a:ext cx="73025" cy="72390"/>
          </a:xfrm>
          <a:custGeom>
            <a:avLst/>
            <a:gdLst/>
            <a:ahLst/>
            <a:cxnLst/>
            <a:rect l="l" t="t" r="r" b="b"/>
            <a:pathLst>
              <a:path w="73025" h="72389">
                <a:moveTo>
                  <a:pt x="0" y="72389"/>
                </a:moveTo>
                <a:lnTo>
                  <a:pt x="72643" y="72389"/>
                </a:lnTo>
                <a:lnTo>
                  <a:pt x="72643" y="0"/>
                </a:lnTo>
                <a:lnTo>
                  <a:pt x="0" y="0"/>
                </a:lnTo>
                <a:lnTo>
                  <a:pt x="0" y="72389"/>
                </a:lnTo>
                <a:close/>
              </a:path>
            </a:pathLst>
          </a:custGeom>
          <a:solidFill>
            <a:srgbClr val="FFFFFF"/>
          </a:solidFill>
        </p:spPr>
        <p:txBody>
          <a:bodyPr wrap="square" lIns="0" tIns="0" rIns="0" bIns="0" rtlCol="0"/>
          <a:lstStyle/>
          <a:p>
            <a:endParaRPr/>
          </a:p>
        </p:txBody>
      </p:sp>
      <p:sp>
        <p:nvSpPr>
          <p:cNvPr id="84" name="bk object 84"/>
          <p:cNvSpPr/>
          <p:nvPr/>
        </p:nvSpPr>
        <p:spPr>
          <a:xfrm>
            <a:off x="6529819" y="4149915"/>
            <a:ext cx="228600" cy="0"/>
          </a:xfrm>
          <a:custGeom>
            <a:avLst/>
            <a:gdLst/>
            <a:ahLst/>
            <a:cxnLst/>
            <a:rect l="l" t="t" r="r" b="b"/>
            <a:pathLst>
              <a:path w="228600">
                <a:moveTo>
                  <a:pt x="0" y="0"/>
                </a:moveTo>
                <a:lnTo>
                  <a:pt x="228041" y="0"/>
                </a:lnTo>
              </a:path>
            </a:pathLst>
          </a:custGeom>
          <a:ln w="72390">
            <a:solidFill>
              <a:srgbClr val="FFFFFF"/>
            </a:solidFill>
          </a:ln>
        </p:spPr>
        <p:txBody>
          <a:bodyPr wrap="square" lIns="0" tIns="0" rIns="0" bIns="0" rtlCol="0"/>
          <a:lstStyle/>
          <a:p>
            <a:endParaRPr/>
          </a:p>
        </p:txBody>
      </p:sp>
      <p:sp>
        <p:nvSpPr>
          <p:cNvPr id="85" name="bk object 85"/>
          <p:cNvSpPr/>
          <p:nvPr/>
        </p:nvSpPr>
        <p:spPr>
          <a:xfrm>
            <a:off x="6529819" y="4040060"/>
            <a:ext cx="73025" cy="73660"/>
          </a:xfrm>
          <a:custGeom>
            <a:avLst/>
            <a:gdLst/>
            <a:ahLst/>
            <a:cxnLst/>
            <a:rect l="l" t="t" r="r" b="b"/>
            <a:pathLst>
              <a:path w="73025" h="73660">
                <a:moveTo>
                  <a:pt x="0" y="73659"/>
                </a:moveTo>
                <a:lnTo>
                  <a:pt x="72643" y="73659"/>
                </a:lnTo>
                <a:lnTo>
                  <a:pt x="72643" y="0"/>
                </a:lnTo>
                <a:lnTo>
                  <a:pt x="0" y="0"/>
                </a:lnTo>
                <a:lnTo>
                  <a:pt x="0" y="73659"/>
                </a:lnTo>
                <a:close/>
              </a:path>
            </a:pathLst>
          </a:custGeom>
          <a:solidFill>
            <a:srgbClr val="FFFFFF"/>
          </a:solidFill>
        </p:spPr>
        <p:txBody>
          <a:bodyPr wrap="square" lIns="0" tIns="0" rIns="0" bIns="0" rtlCol="0"/>
          <a:lstStyle/>
          <a:p>
            <a:endParaRPr/>
          </a:p>
        </p:txBody>
      </p:sp>
      <p:sp>
        <p:nvSpPr>
          <p:cNvPr id="86" name="bk object 86"/>
          <p:cNvSpPr/>
          <p:nvPr/>
        </p:nvSpPr>
        <p:spPr>
          <a:xfrm>
            <a:off x="6529819" y="4003865"/>
            <a:ext cx="246379" cy="0"/>
          </a:xfrm>
          <a:custGeom>
            <a:avLst/>
            <a:gdLst/>
            <a:ahLst/>
            <a:cxnLst/>
            <a:rect l="l" t="t" r="r" b="b"/>
            <a:pathLst>
              <a:path w="246379">
                <a:moveTo>
                  <a:pt x="0" y="0"/>
                </a:moveTo>
                <a:lnTo>
                  <a:pt x="246214" y="0"/>
                </a:lnTo>
              </a:path>
            </a:pathLst>
          </a:custGeom>
          <a:ln w="72390">
            <a:solidFill>
              <a:srgbClr val="FFFFFF"/>
            </a:solidFill>
          </a:ln>
        </p:spPr>
        <p:txBody>
          <a:bodyPr wrap="square" lIns="0" tIns="0" rIns="0" bIns="0" rtlCol="0"/>
          <a:lstStyle/>
          <a:p>
            <a:endParaRPr/>
          </a:p>
        </p:txBody>
      </p:sp>
      <p:sp>
        <p:nvSpPr>
          <p:cNvPr id="87" name="bk object 87"/>
          <p:cNvSpPr/>
          <p:nvPr/>
        </p:nvSpPr>
        <p:spPr>
          <a:xfrm>
            <a:off x="7112292" y="3967772"/>
            <a:ext cx="264160" cy="363220"/>
          </a:xfrm>
          <a:custGeom>
            <a:avLst/>
            <a:gdLst/>
            <a:ahLst/>
            <a:cxnLst/>
            <a:rect l="l" t="t" r="r" b="b"/>
            <a:pathLst>
              <a:path w="264159" h="363220">
                <a:moveTo>
                  <a:pt x="263550" y="0"/>
                </a:moveTo>
                <a:lnTo>
                  <a:pt x="101117" y="0"/>
                </a:lnTo>
                <a:lnTo>
                  <a:pt x="0" y="109473"/>
                </a:lnTo>
                <a:lnTo>
                  <a:pt x="0" y="363118"/>
                </a:lnTo>
                <a:lnTo>
                  <a:pt x="72605" y="363118"/>
                </a:lnTo>
                <a:lnTo>
                  <a:pt x="72605" y="254685"/>
                </a:lnTo>
                <a:lnTo>
                  <a:pt x="263550" y="254685"/>
                </a:lnTo>
                <a:lnTo>
                  <a:pt x="263550" y="182079"/>
                </a:lnTo>
                <a:lnTo>
                  <a:pt x="72605" y="182079"/>
                </a:lnTo>
                <a:lnTo>
                  <a:pt x="72605" y="145757"/>
                </a:lnTo>
                <a:lnTo>
                  <a:pt x="140207" y="72618"/>
                </a:lnTo>
                <a:lnTo>
                  <a:pt x="263550" y="72618"/>
                </a:lnTo>
                <a:lnTo>
                  <a:pt x="263550" y="0"/>
                </a:lnTo>
                <a:close/>
              </a:path>
              <a:path w="264159" h="363220">
                <a:moveTo>
                  <a:pt x="263550" y="254685"/>
                </a:moveTo>
                <a:lnTo>
                  <a:pt x="191452" y="254685"/>
                </a:lnTo>
                <a:lnTo>
                  <a:pt x="191452" y="363118"/>
                </a:lnTo>
                <a:lnTo>
                  <a:pt x="263550" y="363118"/>
                </a:lnTo>
                <a:lnTo>
                  <a:pt x="263550" y="254685"/>
                </a:lnTo>
                <a:close/>
              </a:path>
              <a:path w="264159" h="363220">
                <a:moveTo>
                  <a:pt x="263550" y="72618"/>
                </a:moveTo>
                <a:lnTo>
                  <a:pt x="191452" y="72618"/>
                </a:lnTo>
                <a:lnTo>
                  <a:pt x="191452" y="182079"/>
                </a:lnTo>
                <a:lnTo>
                  <a:pt x="263550" y="182079"/>
                </a:lnTo>
                <a:lnTo>
                  <a:pt x="263550" y="72618"/>
                </a:lnTo>
                <a:close/>
              </a:path>
            </a:pathLst>
          </a:custGeom>
          <a:solidFill>
            <a:srgbClr val="FFFFFF"/>
          </a:solidFill>
        </p:spPr>
        <p:txBody>
          <a:bodyPr wrap="square" lIns="0" tIns="0" rIns="0" bIns="0" rtlCol="0"/>
          <a:lstStyle/>
          <a:p>
            <a:endParaRPr/>
          </a:p>
        </p:txBody>
      </p:sp>
      <p:sp>
        <p:nvSpPr>
          <p:cNvPr id="88" name="bk object 88"/>
          <p:cNvSpPr/>
          <p:nvPr/>
        </p:nvSpPr>
        <p:spPr>
          <a:xfrm>
            <a:off x="2919958" y="3711143"/>
            <a:ext cx="818515" cy="697230"/>
          </a:xfrm>
          <a:custGeom>
            <a:avLst/>
            <a:gdLst/>
            <a:ahLst/>
            <a:cxnLst/>
            <a:rect l="l" t="t" r="r" b="b"/>
            <a:pathLst>
              <a:path w="818514" h="697229">
                <a:moveTo>
                  <a:pt x="432028" y="0"/>
                </a:moveTo>
                <a:lnTo>
                  <a:pt x="0" y="0"/>
                </a:lnTo>
                <a:lnTo>
                  <a:pt x="113360" y="122593"/>
                </a:lnTo>
                <a:lnTo>
                  <a:pt x="425602" y="122593"/>
                </a:lnTo>
                <a:lnTo>
                  <a:pt x="817968" y="696772"/>
                </a:lnTo>
                <a:lnTo>
                  <a:pt x="817968" y="501802"/>
                </a:lnTo>
                <a:lnTo>
                  <a:pt x="561289" y="73355"/>
                </a:lnTo>
                <a:lnTo>
                  <a:pt x="537098" y="42803"/>
                </a:lnTo>
                <a:lnTo>
                  <a:pt x="506279" y="19708"/>
                </a:lnTo>
                <a:lnTo>
                  <a:pt x="470649" y="5098"/>
                </a:lnTo>
                <a:lnTo>
                  <a:pt x="432028" y="0"/>
                </a:lnTo>
                <a:close/>
              </a:path>
            </a:pathLst>
          </a:custGeom>
          <a:solidFill>
            <a:srgbClr val="7E5025"/>
          </a:solidFill>
        </p:spPr>
        <p:txBody>
          <a:bodyPr wrap="square" lIns="0" tIns="0" rIns="0" bIns="0" rtlCol="0"/>
          <a:lstStyle/>
          <a:p>
            <a:endParaRPr/>
          </a:p>
        </p:txBody>
      </p:sp>
      <p:sp>
        <p:nvSpPr>
          <p:cNvPr id="89" name="bk object 89"/>
          <p:cNvSpPr/>
          <p:nvPr/>
        </p:nvSpPr>
        <p:spPr>
          <a:xfrm>
            <a:off x="3295484" y="3847795"/>
            <a:ext cx="253365" cy="309245"/>
          </a:xfrm>
          <a:custGeom>
            <a:avLst/>
            <a:gdLst/>
            <a:ahLst/>
            <a:cxnLst/>
            <a:rect l="l" t="t" r="r" b="b"/>
            <a:pathLst>
              <a:path w="253364" h="309245">
                <a:moveTo>
                  <a:pt x="31000" y="0"/>
                </a:moveTo>
                <a:lnTo>
                  <a:pt x="0" y="0"/>
                </a:lnTo>
                <a:lnTo>
                  <a:pt x="12634" y="44640"/>
                </a:lnTo>
                <a:lnTo>
                  <a:pt x="29632" y="87292"/>
                </a:lnTo>
                <a:lnTo>
                  <a:pt x="50751" y="127685"/>
                </a:lnTo>
                <a:lnTo>
                  <a:pt x="75744" y="165552"/>
                </a:lnTo>
                <a:lnTo>
                  <a:pt x="104368" y="200621"/>
                </a:lnTo>
                <a:lnTo>
                  <a:pt x="136887" y="233073"/>
                </a:lnTo>
                <a:lnTo>
                  <a:pt x="172650" y="262097"/>
                </a:lnTo>
                <a:lnTo>
                  <a:pt x="211403" y="287409"/>
                </a:lnTo>
                <a:lnTo>
                  <a:pt x="252895" y="308724"/>
                </a:lnTo>
                <a:lnTo>
                  <a:pt x="216306" y="255168"/>
                </a:lnTo>
                <a:lnTo>
                  <a:pt x="191909" y="238806"/>
                </a:lnTo>
                <a:lnTo>
                  <a:pt x="168794" y="220829"/>
                </a:lnTo>
                <a:lnTo>
                  <a:pt x="126720" y="180365"/>
                </a:lnTo>
                <a:lnTo>
                  <a:pt x="94847" y="140455"/>
                </a:lnTo>
                <a:lnTo>
                  <a:pt x="68002" y="96797"/>
                </a:lnTo>
                <a:lnTo>
                  <a:pt x="46585" y="49833"/>
                </a:lnTo>
                <a:lnTo>
                  <a:pt x="31000" y="0"/>
                </a:lnTo>
                <a:close/>
              </a:path>
            </a:pathLst>
          </a:custGeom>
          <a:solidFill>
            <a:srgbClr val="008E38"/>
          </a:solidFill>
        </p:spPr>
        <p:txBody>
          <a:bodyPr wrap="square" lIns="0" tIns="0" rIns="0" bIns="0" rtlCol="0"/>
          <a:lstStyle/>
          <a:p>
            <a:endParaRPr/>
          </a:p>
        </p:txBody>
      </p:sp>
      <p:sp>
        <p:nvSpPr>
          <p:cNvPr id="90" name="bk object 90"/>
          <p:cNvSpPr/>
          <p:nvPr/>
        </p:nvSpPr>
        <p:spPr>
          <a:xfrm>
            <a:off x="3087700" y="3847795"/>
            <a:ext cx="594995" cy="544195"/>
          </a:xfrm>
          <a:custGeom>
            <a:avLst/>
            <a:gdLst/>
            <a:ahLst/>
            <a:cxnLst/>
            <a:rect l="l" t="t" r="r" b="b"/>
            <a:pathLst>
              <a:path w="594995" h="544195">
                <a:moveTo>
                  <a:pt x="551508" y="441642"/>
                </a:moveTo>
                <a:lnTo>
                  <a:pt x="377850" y="441642"/>
                </a:lnTo>
                <a:lnTo>
                  <a:pt x="398324" y="451510"/>
                </a:lnTo>
                <a:lnTo>
                  <a:pt x="419201" y="460628"/>
                </a:lnTo>
                <a:lnTo>
                  <a:pt x="440468" y="468985"/>
                </a:lnTo>
                <a:lnTo>
                  <a:pt x="462114" y="476567"/>
                </a:lnTo>
                <a:lnTo>
                  <a:pt x="451878" y="504418"/>
                </a:lnTo>
                <a:lnTo>
                  <a:pt x="452323" y="504532"/>
                </a:lnTo>
                <a:lnTo>
                  <a:pt x="480809" y="544156"/>
                </a:lnTo>
                <a:lnTo>
                  <a:pt x="525322" y="524078"/>
                </a:lnTo>
                <a:lnTo>
                  <a:pt x="525791" y="524078"/>
                </a:lnTo>
                <a:lnTo>
                  <a:pt x="530796" y="495096"/>
                </a:lnTo>
                <a:lnTo>
                  <a:pt x="588038" y="495096"/>
                </a:lnTo>
                <a:lnTo>
                  <a:pt x="551508" y="441642"/>
                </a:lnTo>
                <a:close/>
              </a:path>
              <a:path w="594995" h="544195">
                <a:moveTo>
                  <a:pt x="525791" y="524078"/>
                </a:moveTo>
                <a:lnTo>
                  <a:pt x="525322" y="524078"/>
                </a:lnTo>
                <a:lnTo>
                  <a:pt x="525767" y="524217"/>
                </a:lnTo>
                <a:lnTo>
                  <a:pt x="525791" y="524078"/>
                </a:lnTo>
                <a:close/>
              </a:path>
              <a:path w="594995" h="544195">
                <a:moveTo>
                  <a:pt x="588038" y="495096"/>
                </a:moveTo>
                <a:lnTo>
                  <a:pt x="530796" y="495096"/>
                </a:lnTo>
                <a:lnTo>
                  <a:pt x="546560" y="498130"/>
                </a:lnTo>
                <a:lnTo>
                  <a:pt x="562457" y="500754"/>
                </a:lnTo>
                <a:lnTo>
                  <a:pt x="578488" y="502969"/>
                </a:lnTo>
                <a:lnTo>
                  <a:pt x="594652" y="504774"/>
                </a:lnTo>
                <a:lnTo>
                  <a:pt x="588038" y="495096"/>
                </a:lnTo>
                <a:close/>
              </a:path>
              <a:path w="594995" h="544195">
                <a:moveTo>
                  <a:pt x="489237" y="350520"/>
                </a:moveTo>
                <a:lnTo>
                  <a:pt x="243928" y="350520"/>
                </a:lnTo>
                <a:lnTo>
                  <a:pt x="261225" y="365371"/>
                </a:lnTo>
                <a:lnTo>
                  <a:pt x="279060" y="379590"/>
                </a:lnTo>
                <a:lnTo>
                  <a:pt x="297414" y="393161"/>
                </a:lnTo>
                <a:lnTo>
                  <a:pt x="316268" y="406069"/>
                </a:lnTo>
                <a:lnTo>
                  <a:pt x="299161" y="430352"/>
                </a:lnTo>
                <a:lnTo>
                  <a:pt x="299542" y="430555"/>
                </a:lnTo>
                <a:lnTo>
                  <a:pt x="316801" y="476237"/>
                </a:lnTo>
                <a:lnTo>
                  <a:pt x="364985" y="468337"/>
                </a:lnTo>
                <a:lnTo>
                  <a:pt x="365490" y="468337"/>
                </a:lnTo>
                <a:lnTo>
                  <a:pt x="377850" y="441642"/>
                </a:lnTo>
                <a:lnTo>
                  <a:pt x="551508" y="441642"/>
                </a:lnTo>
                <a:lnTo>
                  <a:pt x="489237" y="350520"/>
                </a:lnTo>
                <a:close/>
              </a:path>
              <a:path w="594995" h="544195">
                <a:moveTo>
                  <a:pt x="365490" y="468337"/>
                </a:moveTo>
                <a:lnTo>
                  <a:pt x="364985" y="468337"/>
                </a:lnTo>
                <a:lnTo>
                  <a:pt x="365379" y="468579"/>
                </a:lnTo>
                <a:lnTo>
                  <a:pt x="365490" y="468337"/>
                </a:lnTo>
                <a:close/>
              </a:path>
              <a:path w="594995" h="544195">
                <a:moveTo>
                  <a:pt x="319376" y="227888"/>
                </a:moveTo>
                <a:lnTo>
                  <a:pt x="138087" y="227888"/>
                </a:lnTo>
                <a:lnTo>
                  <a:pt x="151001" y="246744"/>
                </a:lnTo>
                <a:lnTo>
                  <a:pt x="164571" y="265101"/>
                </a:lnTo>
                <a:lnTo>
                  <a:pt x="178786" y="282936"/>
                </a:lnTo>
                <a:lnTo>
                  <a:pt x="193636" y="300228"/>
                </a:lnTo>
                <a:lnTo>
                  <a:pt x="170802" y="319278"/>
                </a:lnTo>
                <a:lnTo>
                  <a:pt x="171119" y="319595"/>
                </a:lnTo>
                <a:lnTo>
                  <a:pt x="175971" y="368147"/>
                </a:lnTo>
                <a:lnTo>
                  <a:pt x="224561" y="373024"/>
                </a:lnTo>
                <a:lnTo>
                  <a:pt x="224891" y="373341"/>
                </a:lnTo>
                <a:lnTo>
                  <a:pt x="243928" y="350520"/>
                </a:lnTo>
                <a:lnTo>
                  <a:pt x="489237" y="350520"/>
                </a:lnTo>
                <a:lnTo>
                  <a:pt x="476973" y="332574"/>
                </a:lnTo>
                <a:lnTo>
                  <a:pt x="430953" y="310991"/>
                </a:lnTo>
                <a:lnTo>
                  <a:pt x="387748" y="284838"/>
                </a:lnTo>
                <a:lnTo>
                  <a:pt x="347672" y="254426"/>
                </a:lnTo>
                <a:lnTo>
                  <a:pt x="319376" y="227888"/>
                </a:lnTo>
                <a:close/>
              </a:path>
              <a:path w="594995" h="544195">
                <a:moveTo>
                  <a:pt x="218863" y="82042"/>
                </a:moveTo>
                <a:lnTo>
                  <a:pt x="67576" y="82042"/>
                </a:lnTo>
                <a:lnTo>
                  <a:pt x="75166" y="103697"/>
                </a:lnTo>
                <a:lnTo>
                  <a:pt x="83535" y="124972"/>
                </a:lnTo>
                <a:lnTo>
                  <a:pt x="92660" y="145855"/>
                </a:lnTo>
                <a:lnTo>
                  <a:pt x="102514" y="166331"/>
                </a:lnTo>
                <a:lnTo>
                  <a:pt x="75577" y="178777"/>
                </a:lnTo>
                <a:lnTo>
                  <a:pt x="75793" y="179171"/>
                </a:lnTo>
                <a:lnTo>
                  <a:pt x="67919" y="227329"/>
                </a:lnTo>
                <a:lnTo>
                  <a:pt x="113563" y="244589"/>
                </a:lnTo>
                <a:lnTo>
                  <a:pt x="113804" y="245008"/>
                </a:lnTo>
                <a:lnTo>
                  <a:pt x="138087" y="227888"/>
                </a:lnTo>
                <a:lnTo>
                  <a:pt x="319376" y="227888"/>
                </a:lnTo>
                <a:lnTo>
                  <a:pt x="311037" y="220067"/>
                </a:lnTo>
                <a:lnTo>
                  <a:pt x="278156" y="182074"/>
                </a:lnTo>
                <a:lnTo>
                  <a:pt x="249341" y="140759"/>
                </a:lnTo>
                <a:lnTo>
                  <a:pt x="224906" y="96434"/>
                </a:lnTo>
                <a:lnTo>
                  <a:pt x="218863" y="82042"/>
                </a:lnTo>
                <a:close/>
              </a:path>
              <a:path w="594995" h="544195">
                <a:moveTo>
                  <a:pt x="190423" y="0"/>
                </a:moveTo>
                <a:lnTo>
                  <a:pt x="46443" y="0"/>
                </a:lnTo>
                <a:lnTo>
                  <a:pt x="47269" y="4483"/>
                </a:lnTo>
                <a:lnTo>
                  <a:pt x="48132" y="8928"/>
                </a:lnTo>
                <a:lnTo>
                  <a:pt x="49060" y="13373"/>
                </a:lnTo>
                <a:lnTo>
                  <a:pt x="19964" y="18415"/>
                </a:lnTo>
                <a:lnTo>
                  <a:pt x="20066" y="18834"/>
                </a:lnTo>
                <a:lnTo>
                  <a:pt x="0" y="63334"/>
                </a:lnTo>
                <a:lnTo>
                  <a:pt x="39623" y="91821"/>
                </a:lnTo>
                <a:lnTo>
                  <a:pt x="39750" y="92278"/>
                </a:lnTo>
                <a:lnTo>
                  <a:pt x="67576" y="82042"/>
                </a:lnTo>
                <a:lnTo>
                  <a:pt x="218863" y="82042"/>
                </a:lnTo>
                <a:lnTo>
                  <a:pt x="205162" y="49410"/>
                </a:lnTo>
                <a:lnTo>
                  <a:pt x="190423" y="0"/>
                </a:lnTo>
                <a:close/>
              </a:path>
            </a:pathLst>
          </a:custGeom>
          <a:solidFill>
            <a:srgbClr val="008E38"/>
          </a:solidFill>
        </p:spPr>
        <p:txBody>
          <a:bodyPr wrap="square" lIns="0" tIns="0" rIns="0" bIns="0" rtlCol="0"/>
          <a:lstStyle/>
          <a:p>
            <a:endParaRPr/>
          </a:p>
        </p:txBody>
      </p:sp>
      <p:sp>
        <p:nvSpPr>
          <p:cNvPr id="91" name="bk object 91"/>
          <p:cNvSpPr/>
          <p:nvPr/>
        </p:nvSpPr>
        <p:spPr>
          <a:xfrm>
            <a:off x="2843923" y="3079051"/>
            <a:ext cx="178612" cy="128282"/>
          </a:xfrm>
          <a:prstGeom prst="rect">
            <a:avLst/>
          </a:prstGeom>
          <a:blipFill>
            <a:blip r:embed="rId7" cstate="print"/>
            <a:stretch>
              <a:fillRect/>
            </a:stretch>
          </a:blipFill>
        </p:spPr>
        <p:txBody>
          <a:bodyPr wrap="square" lIns="0" tIns="0" rIns="0" bIns="0" rtlCol="0"/>
          <a:lstStyle/>
          <a:p>
            <a:endParaRPr/>
          </a:p>
        </p:txBody>
      </p:sp>
      <p:sp>
        <p:nvSpPr>
          <p:cNvPr id="92" name="bk object 92"/>
          <p:cNvSpPr/>
          <p:nvPr/>
        </p:nvSpPr>
        <p:spPr>
          <a:xfrm>
            <a:off x="3609911" y="2292921"/>
            <a:ext cx="104559" cy="198704"/>
          </a:xfrm>
          <a:prstGeom prst="rect">
            <a:avLst/>
          </a:prstGeom>
          <a:blipFill>
            <a:blip r:embed="rId8" cstate="print"/>
            <a:stretch>
              <a:fillRect/>
            </a:stretch>
          </a:blipFill>
        </p:spPr>
        <p:txBody>
          <a:bodyPr wrap="square" lIns="0" tIns="0" rIns="0" bIns="0" rtlCol="0"/>
          <a:lstStyle/>
          <a:p>
            <a:endParaRPr/>
          </a:p>
        </p:txBody>
      </p:sp>
      <p:sp>
        <p:nvSpPr>
          <p:cNvPr id="93" name="bk object 93"/>
          <p:cNvSpPr/>
          <p:nvPr/>
        </p:nvSpPr>
        <p:spPr>
          <a:xfrm>
            <a:off x="3118091" y="2533828"/>
            <a:ext cx="165658" cy="230593"/>
          </a:xfrm>
          <a:prstGeom prst="rect">
            <a:avLst/>
          </a:prstGeom>
          <a:blipFill>
            <a:blip r:embed="rId9" cstate="print"/>
            <a:stretch>
              <a:fillRect/>
            </a:stretch>
          </a:blipFill>
        </p:spPr>
        <p:txBody>
          <a:bodyPr wrap="square" lIns="0" tIns="0" rIns="0" bIns="0" rtlCol="0"/>
          <a:lstStyle/>
          <a:p>
            <a:endParaRPr/>
          </a:p>
        </p:txBody>
      </p:sp>
      <p:sp>
        <p:nvSpPr>
          <p:cNvPr id="94" name="bk object 94"/>
          <p:cNvSpPr/>
          <p:nvPr/>
        </p:nvSpPr>
        <p:spPr>
          <a:xfrm>
            <a:off x="4467898" y="3079051"/>
            <a:ext cx="178587" cy="128333"/>
          </a:xfrm>
          <a:prstGeom prst="rect">
            <a:avLst/>
          </a:prstGeom>
          <a:blipFill>
            <a:blip r:embed="rId10" cstate="print"/>
            <a:stretch>
              <a:fillRect/>
            </a:stretch>
          </a:blipFill>
        </p:spPr>
        <p:txBody>
          <a:bodyPr wrap="square" lIns="0" tIns="0" rIns="0" bIns="0" rtlCol="0"/>
          <a:lstStyle/>
          <a:p>
            <a:endParaRPr/>
          </a:p>
        </p:txBody>
      </p:sp>
      <p:sp>
        <p:nvSpPr>
          <p:cNvPr id="95" name="bk object 95"/>
          <p:cNvSpPr/>
          <p:nvPr/>
        </p:nvSpPr>
        <p:spPr>
          <a:xfrm>
            <a:off x="3714953" y="2130361"/>
            <a:ext cx="61594" cy="361315"/>
          </a:xfrm>
          <a:custGeom>
            <a:avLst/>
            <a:gdLst/>
            <a:ahLst/>
            <a:cxnLst/>
            <a:rect l="l" t="t" r="r" b="b"/>
            <a:pathLst>
              <a:path w="61595" h="361314">
                <a:moveTo>
                  <a:pt x="60998" y="24650"/>
                </a:moveTo>
                <a:lnTo>
                  <a:pt x="0" y="24650"/>
                </a:lnTo>
                <a:lnTo>
                  <a:pt x="30505" y="361276"/>
                </a:lnTo>
                <a:lnTo>
                  <a:pt x="60998" y="24650"/>
                </a:lnTo>
                <a:close/>
              </a:path>
              <a:path w="61595" h="361314">
                <a:moveTo>
                  <a:pt x="30505" y="0"/>
                </a:moveTo>
                <a:lnTo>
                  <a:pt x="368" y="24650"/>
                </a:lnTo>
                <a:lnTo>
                  <a:pt x="60642" y="24650"/>
                </a:lnTo>
                <a:lnTo>
                  <a:pt x="30505" y="0"/>
                </a:lnTo>
                <a:close/>
              </a:path>
            </a:pathLst>
          </a:custGeom>
          <a:solidFill>
            <a:srgbClr val="F39200"/>
          </a:solidFill>
        </p:spPr>
        <p:txBody>
          <a:bodyPr wrap="square" lIns="0" tIns="0" rIns="0" bIns="0" rtlCol="0"/>
          <a:lstStyle/>
          <a:p>
            <a:endParaRPr/>
          </a:p>
        </p:txBody>
      </p:sp>
      <p:sp>
        <p:nvSpPr>
          <p:cNvPr id="96" name="bk object 96"/>
          <p:cNvSpPr/>
          <p:nvPr/>
        </p:nvSpPr>
        <p:spPr>
          <a:xfrm>
            <a:off x="3775964" y="2292921"/>
            <a:ext cx="104559" cy="198704"/>
          </a:xfrm>
          <a:prstGeom prst="rect">
            <a:avLst/>
          </a:prstGeom>
          <a:blipFill>
            <a:blip r:embed="rId11" cstate="print"/>
            <a:stretch>
              <a:fillRect/>
            </a:stretch>
          </a:blipFill>
        </p:spPr>
        <p:txBody>
          <a:bodyPr wrap="square" lIns="0" tIns="0" rIns="0" bIns="0" rtlCol="0"/>
          <a:lstStyle/>
          <a:p>
            <a:endParaRPr/>
          </a:p>
        </p:txBody>
      </p:sp>
      <p:sp>
        <p:nvSpPr>
          <p:cNvPr id="97" name="bk object 97"/>
          <p:cNvSpPr/>
          <p:nvPr/>
        </p:nvSpPr>
        <p:spPr>
          <a:xfrm>
            <a:off x="4206671" y="2533828"/>
            <a:ext cx="165646" cy="230593"/>
          </a:xfrm>
          <a:prstGeom prst="rect">
            <a:avLst/>
          </a:prstGeom>
          <a:blipFill>
            <a:blip r:embed="rId1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1/23/2025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694256" y="2783667"/>
            <a:ext cx="1128395" cy="791210"/>
          </a:xfrm>
          <a:prstGeom prst="rect">
            <a:avLst/>
          </a:prstGeom>
        </p:spPr>
        <p:txBody>
          <a:bodyPr wrap="square" lIns="0" tIns="0" rIns="0" bIns="0">
            <a:spAutoFit/>
          </a:bodyPr>
          <a:lstStyle>
            <a:lvl1pPr>
              <a:defRPr sz="5000" b="1" i="0">
                <a:solidFill>
                  <a:srgbClr val="1C1C1B"/>
                </a:solidFill>
                <a:latin typeface="Century Gothic"/>
                <a:cs typeface="Century Gothic"/>
              </a:defRPr>
            </a:lvl1pPr>
          </a:lstStyle>
          <a:p>
            <a:endParaRPr/>
          </a:p>
        </p:txBody>
      </p:sp>
      <p:sp>
        <p:nvSpPr>
          <p:cNvPr id="3" name="Holder 3"/>
          <p:cNvSpPr>
            <a:spLocks noGrp="1"/>
          </p:cNvSpPr>
          <p:nvPr>
            <p:ph type="body" idx="1"/>
          </p:nvPr>
        </p:nvSpPr>
        <p:spPr>
          <a:xfrm>
            <a:off x="573218" y="3475444"/>
            <a:ext cx="7063105" cy="2423160"/>
          </a:xfrm>
          <a:prstGeom prst="rect">
            <a:avLst/>
          </a:prstGeom>
        </p:spPr>
        <p:txBody>
          <a:bodyPr wrap="square" lIns="0" tIns="0" rIns="0" bIns="0">
            <a:spAutoFit/>
          </a:bodyPr>
          <a:lstStyle>
            <a:lvl1pPr>
              <a:defRPr sz="1600" b="0" i="0">
                <a:solidFill>
                  <a:srgbClr val="1C1C1B"/>
                </a:solidFill>
                <a:latin typeface="Calibri"/>
                <a:cs typeface="Calibri"/>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1/23/2025</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sv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agropromnsk@mail.ru" TargetMode="External"/><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9FBFE88-8C5B-D857-B1C9-8816D1D153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54416"/>
            <a:ext cx="10693400" cy="4008434"/>
          </a:xfrm>
          <a:prstGeom prst="rect">
            <a:avLst/>
          </a:prstGeom>
        </p:spPr>
      </p:pic>
      <p:pic>
        <p:nvPicPr>
          <p:cNvPr id="7" name="Рисунок 6">
            <a:extLst>
              <a:ext uri="{FF2B5EF4-FFF2-40B4-BE49-F238E27FC236}">
                <a16:creationId xmlns:a16="http://schemas.microsoft.com/office/drawing/2014/main" id="{3A286A01-9793-B036-64E6-C70BFA8922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70300" y="200025"/>
            <a:ext cx="2838450" cy="3133725"/>
          </a:xfrm>
          <a:prstGeom prst="rect">
            <a:avLst/>
          </a:prstGeom>
        </p:spPr>
      </p:pic>
    </p:spTree>
    <p:extLst>
      <p:ext uri="{BB962C8B-B14F-4D97-AF65-F5344CB8AC3E}">
        <p14:creationId xmlns:p14="http://schemas.microsoft.com/office/powerpoint/2010/main" val="4148859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EF3C328-4A85-E64B-0982-547E4D9CB9B7}"/>
              </a:ext>
            </a:extLst>
          </p:cNvPr>
          <p:cNvSpPr>
            <a:spLocks noGrp="1"/>
          </p:cNvSpPr>
          <p:nvPr>
            <p:ph type="body" idx="1"/>
          </p:nvPr>
        </p:nvSpPr>
        <p:spPr>
          <a:xfrm>
            <a:off x="416507" y="1495425"/>
            <a:ext cx="9860386" cy="369332"/>
          </a:xfrm>
        </p:spPr>
        <p:txBody>
          <a:bodyPr/>
          <a:lstStyle/>
          <a:p>
            <a:pPr algn="ctr"/>
            <a:r>
              <a:rPr lang="ru-RU" sz="2400" dirty="0">
                <a:effectLst/>
                <a:latin typeface="Times New Roman" panose="02020603050405020304" pitchFamily="18" charset="0"/>
                <a:ea typeface="Times New Roman" panose="02020603050405020304" pitchFamily="18" charset="0"/>
              </a:rPr>
              <a:t>Устройство и схема работы </a:t>
            </a:r>
            <a:r>
              <a:rPr lang="ru-RU" sz="2400" dirty="0">
                <a:solidFill>
                  <a:srgbClr val="282828"/>
                </a:solidFill>
                <a:effectLst/>
                <a:latin typeface="Times New Roman" panose="02020603050405020304" pitchFamily="18" charset="0"/>
                <a:ea typeface="Times New Roman" panose="02020603050405020304" pitchFamily="18" charset="0"/>
              </a:rPr>
              <a:t>универсального сепаратора</a:t>
            </a:r>
            <a:r>
              <a:rPr lang="ru-RU" sz="240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U</a:t>
            </a:r>
            <a:r>
              <a:rPr lang="ru-RU" sz="2400" dirty="0">
                <a:effectLst/>
                <a:latin typeface="Times New Roman" panose="02020603050405020304" pitchFamily="18" charset="0"/>
                <a:ea typeface="Times New Roman" panose="02020603050405020304" pitchFamily="18" charset="0"/>
              </a:rPr>
              <a:t>-80 </a:t>
            </a:r>
            <a:endParaRPr lang="ru-RU" sz="2400" dirty="0">
              <a:latin typeface="Times New Roman" panose="02020603050405020304" pitchFamily="18" charset="0"/>
              <a:cs typeface="Times New Roman" panose="02020603050405020304" pitchFamily="18" charset="0"/>
            </a:endParaRPr>
          </a:p>
        </p:txBody>
      </p:sp>
      <p:sp>
        <p:nvSpPr>
          <p:cNvPr id="4" name="object 4">
            <a:extLst>
              <a:ext uri="{FF2B5EF4-FFF2-40B4-BE49-F238E27FC236}">
                <a16:creationId xmlns:a16="http://schemas.microsoft.com/office/drawing/2014/main" id="{C7369FBE-6B04-87AB-1EDA-D6E4316787CD}"/>
              </a:ext>
            </a:extLst>
          </p:cNvPr>
          <p:cNvSpPr/>
          <p:nvPr/>
        </p:nvSpPr>
        <p:spPr>
          <a:xfrm>
            <a:off x="-69203" y="310031"/>
            <a:ext cx="10831806" cy="1032993"/>
          </a:xfrm>
          <a:custGeom>
            <a:avLst/>
            <a:gdLst/>
            <a:ahLst/>
            <a:cxnLst/>
            <a:rect l="l" t="t" r="r" b="b"/>
            <a:pathLst>
              <a:path w="4930140" h="993140">
                <a:moveTo>
                  <a:pt x="0" y="992517"/>
                </a:moveTo>
                <a:lnTo>
                  <a:pt x="4929784" y="992517"/>
                </a:lnTo>
                <a:lnTo>
                  <a:pt x="4929784" y="0"/>
                </a:lnTo>
                <a:lnTo>
                  <a:pt x="0" y="0"/>
                </a:lnTo>
                <a:lnTo>
                  <a:pt x="0" y="992517"/>
                </a:lnTo>
                <a:close/>
              </a:path>
            </a:pathLst>
          </a:custGeom>
          <a:solidFill>
            <a:srgbClr val="FFCD1B"/>
          </a:solidFill>
        </p:spPr>
        <p:txBody>
          <a:bodyPr wrap="square" lIns="0" tIns="0" rIns="0" bIns="0" rtlCol="0"/>
          <a:lstStyle/>
          <a:p>
            <a:pPr algn="ctr"/>
            <a:r>
              <a:rPr lang="ru-RU" sz="3600" b="1" spc="300" dirty="0">
                <a:latin typeface="Times New Roman" panose="02020603050405020304" pitchFamily="18" charset="0"/>
                <a:cs typeface="Times New Roman" panose="02020603050405020304" pitchFamily="18" charset="0"/>
              </a:rPr>
              <a:t>Универсальный сепаратор </a:t>
            </a:r>
            <a:r>
              <a:rPr lang="en-US" sz="3600" b="1" spc="300" dirty="0">
                <a:latin typeface="Times New Roman" panose="02020603050405020304" pitchFamily="18" charset="0"/>
                <a:cs typeface="Times New Roman" panose="02020603050405020304" pitchFamily="18" charset="0"/>
              </a:rPr>
              <a:t>U-</a:t>
            </a:r>
            <a:r>
              <a:rPr lang="ru-RU" sz="3600" b="1" spc="300" dirty="0">
                <a:latin typeface="Times New Roman" panose="02020603050405020304" pitchFamily="18" charset="0"/>
                <a:cs typeface="Times New Roman" panose="02020603050405020304" pitchFamily="18" charset="0"/>
              </a:rPr>
              <a:t>8</a:t>
            </a:r>
            <a:r>
              <a:rPr lang="en-US" sz="3600" b="1" spc="300" dirty="0">
                <a:latin typeface="Times New Roman" panose="02020603050405020304" pitchFamily="18" charset="0"/>
                <a:cs typeface="Times New Roman" panose="02020603050405020304" pitchFamily="18" charset="0"/>
              </a:rPr>
              <a:t>0</a:t>
            </a:r>
            <a:endParaRPr sz="3600" b="1" spc="300" dirty="0">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97B1BC8A-1DAC-FADC-024A-475858583A7E}"/>
              </a:ext>
            </a:extLst>
          </p:cNvPr>
          <p:cNvPicPr>
            <a:picLocks noChangeAspect="1"/>
          </p:cNvPicPr>
          <p:nvPr/>
        </p:nvPicPr>
        <p:blipFill>
          <a:blip r:embed="rId2"/>
          <a:stretch>
            <a:fillRect/>
          </a:stretch>
        </p:blipFill>
        <p:spPr>
          <a:xfrm>
            <a:off x="1508626" y="1874805"/>
            <a:ext cx="7676147" cy="5671502"/>
          </a:xfrm>
          <a:prstGeom prst="rect">
            <a:avLst/>
          </a:prstGeom>
        </p:spPr>
      </p:pic>
    </p:spTree>
    <p:extLst>
      <p:ext uri="{BB962C8B-B14F-4D97-AF65-F5344CB8AC3E}">
        <p14:creationId xmlns:p14="http://schemas.microsoft.com/office/powerpoint/2010/main" val="3880674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EF3C328-4A85-E64B-0982-547E4D9CB9B7}"/>
              </a:ext>
            </a:extLst>
          </p:cNvPr>
          <p:cNvSpPr>
            <a:spLocks noGrp="1"/>
          </p:cNvSpPr>
          <p:nvPr>
            <p:ph type="body" idx="1"/>
          </p:nvPr>
        </p:nvSpPr>
        <p:spPr>
          <a:xfrm>
            <a:off x="416507" y="1028097"/>
            <a:ext cx="9860386" cy="369332"/>
          </a:xfrm>
        </p:spPr>
        <p:txBody>
          <a:bodyPr/>
          <a:lstStyle/>
          <a:p>
            <a:pPr algn="ctr"/>
            <a:r>
              <a:rPr lang="ru-RU" sz="2400" dirty="0">
                <a:effectLst/>
                <a:latin typeface="Times New Roman" panose="02020603050405020304" pitchFamily="18" charset="0"/>
                <a:ea typeface="Times New Roman" panose="02020603050405020304" pitchFamily="18" charset="0"/>
              </a:rPr>
              <a:t>Устройство и схема работы </a:t>
            </a:r>
            <a:r>
              <a:rPr lang="ru-RU" sz="2400" dirty="0">
                <a:solidFill>
                  <a:srgbClr val="282828"/>
                </a:solidFill>
                <a:effectLst/>
                <a:latin typeface="Times New Roman" panose="02020603050405020304" pitchFamily="18" charset="0"/>
                <a:ea typeface="Times New Roman" panose="02020603050405020304" pitchFamily="18" charset="0"/>
              </a:rPr>
              <a:t>универсального сепаратора</a:t>
            </a:r>
            <a:r>
              <a:rPr lang="ru-RU" sz="240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U</a:t>
            </a:r>
            <a:r>
              <a:rPr lang="ru-RU" sz="2400" dirty="0">
                <a:effectLst/>
                <a:latin typeface="Times New Roman" panose="02020603050405020304" pitchFamily="18" charset="0"/>
                <a:ea typeface="Times New Roman" panose="02020603050405020304" pitchFamily="18" charset="0"/>
              </a:rPr>
              <a:t>-80 </a:t>
            </a:r>
            <a:endParaRPr lang="ru-RU" sz="2400" dirty="0">
              <a:latin typeface="Times New Roman" panose="02020603050405020304" pitchFamily="18" charset="0"/>
              <a:cs typeface="Times New Roman" panose="02020603050405020304" pitchFamily="18" charset="0"/>
            </a:endParaRPr>
          </a:p>
        </p:txBody>
      </p:sp>
      <p:sp>
        <p:nvSpPr>
          <p:cNvPr id="4" name="object 4">
            <a:extLst>
              <a:ext uri="{FF2B5EF4-FFF2-40B4-BE49-F238E27FC236}">
                <a16:creationId xmlns:a16="http://schemas.microsoft.com/office/drawing/2014/main" id="{C7369FBE-6B04-87AB-1EDA-D6E4316787CD}"/>
              </a:ext>
            </a:extLst>
          </p:cNvPr>
          <p:cNvSpPr/>
          <p:nvPr/>
        </p:nvSpPr>
        <p:spPr>
          <a:xfrm>
            <a:off x="-69203" y="310032"/>
            <a:ext cx="10831806" cy="651994"/>
          </a:xfrm>
          <a:custGeom>
            <a:avLst/>
            <a:gdLst/>
            <a:ahLst/>
            <a:cxnLst/>
            <a:rect l="l" t="t" r="r" b="b"/>
            <a:pathLst>
              <a:path w="4930140" h="993140">
                <a:moveTo>
                  <a:pt x="0" y="992517"/>
                </a:moveTo>
                <a:lnTo>
                  <a:pt x="4929784" y="992517"/>
                </a:lnTo>
                <a:lnTo>
                  <a:pt x="4929784" y="0"/>
                </a:lnTo>
                <a:lnTo>
                  <a:pt x="0" y="0"/>
                </a:lnTo>
                <a:lnTo>
                  <a:pt x="0" y="992517"/>
                </a:lnTo>
                <a:close/>
              </a:path>
            </a:pathLst>
          </a:custGeom>
          <a:solidFill>
            <a:srgbClr val="FFCD1B"/>
          </a:solidFill>
        </p:spPr>
        <p:txBody>
          <a:bodyPr wrap="square" lIns="0" tIns="0" rIns="0" bIns="0" rtlCol="0"/>
          <a:lstStyle/>
          <a:p>
            <a:pPr algn="ctr"/>
            <a:r>
              <a:rPr lang="ru-RU" sz="3600" b="1" spc="300" dirty="0">
                <a:latin typeface="Times New Roman" panose="02020603050405020304" pitchFamily="18" charset="0"/>
                <a:cs typeface="Times New Roman" panose="02020603050405020304" pitchFamily="18" charset="0"/>
              </a:rPr>
              <a:t>Универсальный сепаратор </a:t>
            </a:r>
            <a:r>
              <a:rPr lang="en-US" sz="3600" b="1" spc="300" dirty="0">
                <a:latin typeface="Times New Roman" panose="02020603050405020304" pitchFamily="18" charset="0"/>
                <a:cs typeface="Times New Roman" panose="02020603050405020304" pitchFamily="18" charset="0"/>
              </a:rPr>
              <a:t>U-</a:t>
            </a:r>
            <a:r>
              <a:rPr lang="ru-RU" sz="3600" b="1" spc="300" dirty="0">
                <a:latin typeface="Times New Roman" panose="02020603050405020304" pitchFamily="18" charset="0"/>
                <a:cs typeface="Times New Roman" panose="02020603050405020304" pitchFamily="18" charset="0"/>
              </a:rPr>
              <a:t>8</a:t>
            </a:r>
            <a:r>
              <a:rPr lang="en-US" sz="3600" b="1" spc="300" dirty="0">
                <a:latin typeface="Times New Roman" panose="02020603050405020304" pitchFamily="18" charset="0"/>
                <a:cs typeface="Times New Roman" panose="02020603050405020304" pitchFamily="18" charset="0"/>
              </a:rPr>
              <a:t>0</a:t>
            </a:r>
            <a:endParaRPr sz="3600" b="1" spc="3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56A33DA-EF4D-36BC-0BE6-4D97D4F880B7}"/>
              </a:ext>
            </a:extLst>
          </p:cNvPr>
          <p:cNvSpPr txBox="1"/>
          <p:nvPr/>
        </p:nvSpPr>
        <p:spPr>
          <a:xfrm>
            <a:off x="133373" y="1314985"/>
            <a:ext cx="5975328" cy="6247864"/>
          </a:xfrm>
          <a:prstGeom prst="rect">
            <a:avLst/>
          </a:prstGeom>
          <a:noFill/>
        </p:spPr>
        <p:txBody>
          <a:bodyPr wrap="square">
            <a:spAutoFit/>
          </a:bodyPr>
          <a:lstStyle/>
          <a:p>
            <a:r>
              <a:rPr lang="ru-RU" sz="2000" dirty="0">
                <a:latin typeface="Times New Roman" panose="02020603050405020304" pitchFamily="18" charset="0"/>
                <a:cs typeface="Times New Roman" panose="02020603050405020304" pitchFamily="18" charset="0"/>
              </a:rPr>
              <a:t>Агрегат состоит из бункера-питателя с камерой предварительной аспирации 1 (рис.1), решетного стана 3, пневмо-аспирационной колонки 4 и корпуса воздушной очистки с осадочными камерами 2. </a:t>
            </a:r>
          </a:p>
          <a:p>
            <a:r>
              <a:rPr lang="ru-RU" sz="2000" dirty="0">
                <a:latin typeface="Times New Roman" panose="02020603050405020304" pitchFamily="18" charset="0"/>
                <a:cs typeface="Times New Roman" panose="02020603050405020304" pitchFamily="18" charset="0"/>
              </a:rPr>
              <a:t>Зерновой ворох из бункера питателя через клапан-дозатор 5 и заслонку попадает камеру предварительной аспирации. Легкие примеси подхватываются воздушным потоком и подаются в осадочную камеру, откуда выводятся наружу выгрузным шнеком 6.</a:t>
            </a:r>
          </a:p>
          <a:p>
            <a:r>
              <a:rPr lang="ru-RU" sz="2000" dirty="0">
                <a:latin typeface="Times New Roman" panose="02020603050405020304" pitchFamily="18" charset="0"/>
                <a:cs typeface="Times New Roman" panose="02020603050405020304" pitchFamily="18" charset="0"/>
              </a:rPr>
              <a:t>Далее зерновой ворох подается на решетный стан 3, состоящий из двух уровней по два решета, совершающих круговые вибрационные движения. Зерновой поток равномерно распределяется между этими уровнями. Работа двух уровней проходит параллельно. На верхних решетах отсеиваются крупные примеси, а на нижних – мелкие. Очищенное зерно через клапан дозатор подается в пневмо-аспирационный канал 4, в котором происходит вторичная очистка от легких примесей. </a:t>
            </a:r>
          </a:p>
        </p:txBody>
      </p:sp>
      <p:pic>
        <p:nvPicPr>
          <p:cNvPr id="5" name="Рисунок 4">
            <a:extLst>
              <a:ext uri="{FF2B5EF4-FFF2-40B4-BE49-F238E27FC236}">
                <a16:creationId xmlns:a16="http://schemas.microsoft.com/office/drawing/2014/main" id="{B2957424-4497-B235-ED54-7A4372560F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1974" y="1414730"/>
            <a:ext cx="4536281" cy="6048374"/>
          </a:xfrm>
          <a:prstGeom prst="rect">
            <a:avLst/>
          </a:prstGeom>
        </p:spPr>
      </p:pic>
    </p:spTree>
    <p:extLst>
      <p:ext uri="{BB962C8B-B14F-4D97-AF65-F5344CB8AC3E}">
        <p14:creationId xmlns:p14="http://schemas.microsoft.com/office/powerpoint/2010/main" val="109659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C7369FBE-6B04-87AB-1EDA-D6E4316787CD}"/>
              </a:ext>
            </a:extLst>
          </p:cNvPr>
          <p:cNvSpPr/>
          <p:nvPr/>
        </p:nvSpPr>
        <p:spPr>
          <a:xfrm>
            <a:off x="-69203" y="310032"/>
            <a:ext cx="10831806" cy="651994"/>
          </a:xfrm>
          <a:custGeom>
            <a:avLst/>
            <a:gdLst/>
            <a:ahLst/>
            <a:cxnLst/>
            <a:rect l="l" t="t" r="r" b="b"/>
            <a:pathLst>
              <a:path w="4930140" h="993140">
                <a:moveTo>
                  <a:pt x="0" y="992517"/>
                </a:moveTo>
                <a:lnTo>
                  <a:pt x="4929784" y="992517"/>
                </a:lnTo>
                <a:lnTo>
                  <a:pt x="4929784" y="0"/>
                </a:lnTo>
                <a:lnTo>
                  <a:pt x="0" y="0"/>
                </a:lnTo>
                <a:lnTo>
                  <a:pt x="0" y="992517"/>
                </a:lnTo>
                <a:close/>
              </a:path>
            </a:pathLst>
          </a:custGeom>
          <a:solidFill>
            <a:srgbClr val="FFCD1B"/>
          </a:solidFill>
        </p:spPr>
        <p:txBody>
          <a:bodyPr wrap="square" lIns="0" tIns="0" rIns="0" bIns="0" rtlCol="0"/>
          <a:lstStyle/>
          <a:p>
            <a:pPr algn="ctr"/>
            <a:r>
              <a:rPr lang="ru-RU" sz="3600" b="1" spc="300" dirty="0">
                <a:latin typeface="Times New Roman" panose="02020603050405020304" pitchFamily="18" charset="0"/>
                <a:cs typeface="Times New Roman" panose="02020603050405020304" pitchFamily="18" charset="0"/>
              </a:rPr>
              <a:t>Универсальный сепаратор </a:t>
            </a:r>
            <a:r>
              <a:rPr lang="en-US" sz="3600" b="1" spc="300" dirty="0">
                <a:latin typeface="Times New Roman" panose="02020603050405020304" pitchFamily="18" charset="0"/>
                <a:cs typeface="Times New Roman" panose="02020603050405020304" pitchFamily="18" charset="0"/>
              </a:rPr>
              <a:t>U-</a:t>
            </a:r>
            <a:r>
              <a:rPr lang="ru-RU" sz="3600" b="1" spc="300" dirty="0">
                <a:latin typeface="Times New Roman" panose="02020603050405020304" pitchFamily="18" charset="0"/>
                <a:cs typeface="Times New Roman" panose="02020603050405020304" pitchFamily="18" charset="0"/>
              </a:rPr>
              <a:t>8</a:t>
            </a:r>
            <a:r>
              <a:rPr lang="en-US" sz="3600" b="1" spc="300" dirty="0">
                <a:latin typeface="Times New Roman" panose="02020603050405020304" pitchFamily="18" charset="0"/>
                <a:cs typeface="Times New Roman" panose="02020603050405020304" pitchFamily="18" charset="0"/>
              </a:rPr>
              <a:t>0</a:t>
            </a:r>
            <a:endParaRPr sz="3600" b="1" spc="3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56A33DA-EF4D-36BC-0BE6-4D97D4F880B7}"/>
              </a:ext>
            </a:extLst>
          </p:cNvPr>
          <p:cNvSpPr txBox="1"/>
          <p:nvPr/>
        </p:nvSpPr>
        <p:spPr>
          <a:xfrm>
            <a:off x="133372" y="1314986"/>
            <a:ext cx="5670527" cy="4708981"/>
          </a:xfrm>
          <a:prstGeom prst="rect">
            <a:avLst/>
          </a:prstGeom>
          <a:noFill/>
        </p:spPr>
        <p:txBody>
          <a:bodyPr wrap="square">
            <a:spAutoFit/>
          </a:bodyPr>
          <a:lstStyle/>
          <a:p>
            <a:r>
              <a:rPr lang="ru-RU" sz="2000" dirty="0">
                <a:latin typeface="Times New Roman" panose="02020603050405020304" pitchFamily="18" charset="0"/>
                <a:cs typeface="Times New Roman" panose="02020603050405020304" pitchFamily="18" charset="0"/>
              </a:rPr>
              <a:t>Очищенное зерно попадает в нижний приемный лоток и подается в бункер накопитель, а мелкие примеси, вместе с потоком воздуха попадают в осадочную камеру и выводятся наружу выгрузным шнеком 6. Пневмо-аспирационный канал снабжен механизмом регулировки изгиба задней стенки 8. Который позволяет изменять аэродинамические режимы течения воздушного потока, подстраиваясь под различные свойства обрабатываемого материала. Он также снабжен смотровыми окнами для визуального контроля воздушно-зерновой смеси.</a:t>
            </a:r>
          </a:p>
          <a:p>
            <a:r>
              <a:rPr lang="ru-RU" sz="2000" dirty="0">
                <a:latin typeface="Times New Roman" panose="02020603050405020304" pitchFamily="18" charset="0"/>
                <a:cs typeface="Times New Roman" panose="02020603050405020304" pitchFamily="18" charset="0"/>
              </a:rPr>
              <a:t>С помощью регулировочных заслонок 7 можно отрегулировать воздушный поток, отдельно для каждой камеры аспирации. </a:t>
            </a:r>
          </a:p>
        </p:txBody>
      </p:sp>
      <p:pic>
        <p:nvPicPr>
          <p:cNvPr id="5" name="Рисунок 4">
            <a:extLst>
              <a:ext uri="{FF2B5EF4-FFF2-40B4-BE49-F238E27FC236}">
                <a16:creationId xmlns:a16="http://schemas.microsoft.com/office/drawing/2014/main" id="{775FA43F-D393-9C53-9B57-A9B409C2E8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5900" y="1035568"/>
            <a:ext cx="3581400" cy="6366934"/>
          </a:xfrm>
          <a:prstGeom prst="rect">
            <a:avLst/>
          </a:prstGeom>
        </p:spPr>
      </p:pic>
    </p:spTree>
    <p:extLst>
      <p:ext uri="{BB962C8B-B14F-4D97-AF65-F5344CB8AC3E}">
        <p14:creationId xmlns:p14="http://schemas.microsoft.com/office/powerpoint/2010/main" val="2510141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CEAA3D41-1202-A646-F3AA-421A2C82B3C0}"/>
              </a:ext>
            </a:extLst>
          </p:cNvPr>
          <p:cNvSpPr>
            <a:spLocks noGrp="1"/>
          </p:cNvSpPr>
          <p:nvPr>
            <p:ph type="body" idx="1"/>
          </p:nvPr>
        </p:nvSpPr>
        <p:spPr>
          <a:xfrm>
            <a:off x="3898900" y="1419224"/>
            <a:ext cx="6629400" cy="6143625"/>
          </a:xfrm>
        </p:spPr>
        <p:txBody>
          <a:bodyPr/>
          <a:lstStyle/>
          <a:p>
            <a:pPr marL="457200">
              <a:lnSpc>
                <a:spcPct val="107000"/>
              </a:lnSpc>
            </a:pPr>
            <a:r>
              <a:rPr lang="ru-RU" sz="2400" kern="100" dirty="0">
                <a:effectLst/>
                <a:latin typeface="Times New Roman" panose="02020603050405020304" pitchFamily="18" charset="0"/>
                <a:ea typeface="Calibri" panose="020F0502020204030204" pitchFamily="34" charset="0"/>
                <a:cs typeface="Times New Roman" panose="02020603050405020304" pitchFamily="18" charset="0"/>
              </a:rPr>
              <a:t>Блок триерный ТБ-7, предназначен для выделения примесей, отличающихся от зерен основной культуры длиной. Примесь делится на короткую (куколь, гречишка, дробленое зерно) и длинную (овсюг, солома, стебельки).</a:t>
            </a:r>
            <a:endParaRPr lang="ru-RU"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ru-RU" sz="2400" kern="100" dirty="0">
                <a:effectLst/>
                <a:latin typeface="Times New Roman" panose="02020603050405020304" pitchFamily="18" charset="0"/>
                <a:ea typeface="Calibri" panose="020F0502020204030204" pitchFamily="34" charset="0"/>
                <a:cs typeface="Times New Roman" panose="02020603050405020304" pitchFamily="18" charset="0"/>
              </a:rPr>
              <a:t>Блок триерный: </a:t>
            </a:r>
            <a:endParaRPr lang="ru-RU"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1</a:t>
            </a:r>
            <a:r>
              <a:rPr lang="ru-RU" sz="2400" kern="100" dirty="0">
                <a:effectLst/>
                <a:latin typeface="Times New Roman" panose="02020603050405020304" pitchFamily="18" charset="0"/>
                <a:ea typeface="Calibri" panose="020F0502020204030204" pitchFamily="34" charset="0"/>
                <a:cs typeface="Times New Roman" panose="02020603050405020304" pitchFamily="18" charset="0"/>
              </a:rPr>
              <a:t>. Выделяет короткую (куколеотборники), и длинную примесь (овсюгоотборники).</a:t>
            </a:r>
            <a:endParaRPr lang="ru-RU"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ru-RU" sz="2400" kern="100" dirty="0">
                <a:effectLst/>
                <a:latin typeface="Times New Roman" panose="02020603050405020304" pitchFamily="18" charset="0"/>
                <a:ea typeface="Calibri" panose="020F0502020204030204" pitchFamily="34" charset="0"/>
                <a:cs typeface="Times New Roman" panose="02020603050405020304" pitchFamily="18" charset="0"/>
              </a:rPr>
              <a:t> 2. Осуществляют очистку материала, прошедшего предварительную и первичную очистку на воздушно-решетных машинах. </a:t>
            </a:r>
            <a:endParaRPr lang="ru-RU"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3</a:t>
            </a:r>
            <a:r>
              <a:rPr lang="ru-RU" sz="2400" kern="100" dirty="0">
                <a:effectLst/>
                <a:latin typeface="Times New Roman" panose="02020603050405020304" pitchFamily="18" charset="0"/>
                <a:ea typeface="Calibri" panose="020F0502020204030204" pitchFamily="34" charset="0"/>
                <a:cs typeface="Times New Roman" panose="02020603050405020304" pitchFamily="18" charset="0"/>
              </a:rPr>
              <a:t>. Применяют в зерноочистительных агрегатах типа ЗАВ-20, ЗАВ-40, ЗАВ-60</a:t>
            </a:r>
            <a:endParaRPr lang="ru-RU"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object 4">
            <a:extLst>
              <a:ext uri="{FF2B5EF4-FFF2-40B4-BE49-F238E27FC236}">
                <a16:creationId xmlns:a16="http://schemas.microsoft.com/office/drawing/2014/main" id="{84B904F2-6572-E06B-9E0E-B843F4EDFE6B}"/>
              </a:ext>
            </a:extLst>
          </p:cNvPr>
          <p:cNvSpPr/>
          <p:nvPr/>
        </p:nvSpPr>
        <p:spPr>
          <a:xfrm>
            <a:off x="-69203" y="310031"/>
            <a:ext cx="10831806" cy="1032993"/>
          </a:xfrm>
          <a:custGeom>
            <a:avLst/>
            <a:gdLst/>
            <a:ahLst/>
            <a:cxnLst/>
            <a:rect l="l" t="t" r="r" b="b"/>
            <a:pathLst>
              <a:path w="4930140" h="993140">
                <a:moveTo>
                  <a:pt x="0" y="992517"/>
                </a:moveTo>
                <a:lnTo>
                  <a:pt x="4929784" y="992517"/>
                </a:lnTo>
                <a:lnTo>
                  <a:pt x="4929784" y="0"/>
                </a:lnTo>
                <a:lnTo>
                  <a:pt x="0" y="0"/>
                </a:lnTo>
                <a:lnTo>
                  <a:pt x="0" y="992517"/>
                </a:lnTo>
                <a:close/>
              </a:path>
            </a:pathLst>
          </a:custGeom>
          <a:solidFill>
            <a:srgbClr val="FFCD1B"/>
          </a:solidFill>
        </p:spPr>
        <p:txBody>
          <a:bodyPr wrap="square" lIns="0" tIns="0" rIns="0" bIns="0" rtlCol="0"/>
          <a:lstStyle/>
          <a:p>
            <a:pPr algn="ctr"/>
            <a:r>
              <a:rPr lang="ru-RU" sz="3600" b="1" spc="300" dirty="0">
                <a:latin typeface="Times New Roman" panose="02020603050405020304" pitchFamily="18" charset="0"/>
                <a:cs typeface="Times New Roman" panose="02020603050405020304" pitchFamily="18" charset="0"/>
              </a:rPr>
              <a:t>Триерный блок ТБ-7</a:t>
            </a:r>
            <a:endParaRPr sz="3600" b="1" spc="300" dirty="0">
              <a:latin typeface="Times New Roman" panose="02020603050405020304" pitchFamily="18" charset="0"/>
              <a:cs typeface="Times New Roman" panose="02020603050405020304" pitchFamily="18" charset="0"/>
            </a:endParaRPr>
          </a:p>
        </p:txBody>
      </p:sp>
      <p:pic>
        <p:nvPicPr>
          <p:cNvPr id="9" name="Рисунок 8">
            <a:extLst>
              <a:ext uri="{FF2B5EF4-FFF2-40B4-BE49-F238E27FC236}">
                <a16:creationId xmlns:a16="http://schemas.microsoft.com/office/drawing/2014/main" id="{994A7CBF-B324-12D1-3692-F81D36384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 y="980037"/>
            <a:ext cx="5022203" cy="4990814"/>
          </a:xfrm>
          <a:prstGeom prst="rect">
            <a:avLst/>
          </a:prstGeom>
        </p:spPr>
      </p:pic>
    </p:spTree>
    <p:extLst>
      <p:ext uri="{BB962C8B-B14F-4D97-AF65-F5344CB8AC3E}">
        <p14:creationId xmlns:p14="http://schemas.microsoft.com/office/powerpoint/2010/main" val="1125761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6F4302-986A-815F-7A41-2CEB7B4E4C71}"/>
              </a:ext>
            </a:extLst>
          </p:cNvPr>
          <p:cNvSpPr>
            <a:spLocks noGrp="1"/>
          </p:cNvSpPr>
          <p:nvPr>
            <p:ph type="title"/>
          </p:nvPr>
        </p:nvSpPr>
        <p:spPr>
          <a:xfrm>
            <a:off x="6642100" y="5601666"/>
            <a:ext cx="2895600" cy="369332"/>
          </a:xfrm>
        </p:spPr>
        <p:txBody>
          <a:bodyPr/>
          <a:lstStyle/>
          <a:p>
            <a:r>
              <a:rPr lang="ru-RU" sz="2400" b="0" dirty="0">
                <a:latin typeface="Times New Roman" panose="02020603050405020304" pitchFamily="18" charset="0"/>
                <a:cs typeface="Times New Roman" panose="02020603050405020304" pitchFamily="18" charset="0"/>
              </a:rPr>
              <a:t>Норийная</a:t>
            </a:r>
            <a:r>
              <a:rPr lang="ru-RU" sz="2400" dirty="0">
                <a:latin typeface="Times New Roman" panose="02020603050405020304" pitchFamily="18" charset="0"/>
                <a:cs typeface="Times New Roman" panose="02020603050405020304" pitchFamily="18" charset="0"/>
              </a:rPr>
              <a:t> </a:t>
            </a:r>
            <a:r>
              <a:rPr lang="ru-RU" sz="2400" b="0" dirty="0">
                <a:latin typeface="Times New Roman" panose="02020603050405020304" pitchFamily="18" charset="0"/>
                <a:cs typeface="Times New Roman" panose="02020603050405020304" pitchFamily="18" charset="0"/>
              </a:rPr>
              <a:t>вышка</a:t>
            </a:r>
          </a:p>
        </p:txBody>
      </p:sp>
      <p:sp>
        <p:nvSpPr>
          <p:cNvPr id="3" name="Текст 2">
            <a:extLst>
              <a:ext uri="{FF2B5EF4-FFF2-40B4-BE49-F238E27FC236}">
                <a16:creationId xmlns:a16="http://schemas.microsoft.com/office/drawing/2014/main" id="{84ED35B8-F54C-5D58-A366-D1364260E321}"/>
              </a:ext>
            </a:extLst>
          </p:cNvPr>
          <p:cNvSpPr>
            <a:spLocks noGrp="1"/>
          </p:cNvSpPr>
          <p:nvPr>
            <p:ph type="body" idx="1"/>
          </p:nvPr>
        </p:nvSpPr>
        <p:spPr>
          <a:xfrm>
            <a:off x="573218" y="3475444"/>
            <a:ext cx="3528765" cy="915581"/>
          </a:xfrm>
        </p:spPr>
        <p:txBody>
          <a:bodyPr/>
          <a:lstStyle/>
          <a:p>
            <a:endParaRPr lang="ru-RU" dirty="0"/>
          </a:p>
        </p:txBody>
      </p:sp>
      <p:sp>
        <p:nvSpPr>
          <p:cNvPr id="6" name="object 4">
            <a:extLst>
              <a:ext uri="{FF2B5EF4-FFF2-40B4-BE49-F238E27FC236}">
                <a16:creationId xmlns:a16="http://schemas.microsoft.com/office/drawing/2014/main" id="{A30A1829-79CD-EB5E-5FB3-65695E514C7C}"/>
              </a:ext>
            </a:extLst>
          </p:cNvPr>
          <p:cNvSpPr/>
          <p:nvPr/>
        </p:nvSpPr>
        <p:spPr>
          <a:xfrm>
            <a:off x="1295" y="310032"/>
            <a:ext cx="4930140" cy="993140"/>
          </a:xfrm>
          <a:custGeom>
            <a:avLst/>
            <a:gdLst/>
            <a:ahLst/>
            <a:cxnLst/>
            <a:rect l="l" t="t" r="r" b="b"/>
            <a:pathLst>
              <a:path w="4930140" h="993140">
                <a:moveTo>
                  <a:pt x="0" y="992517"/>
                </a:moveTo>
                <a:lnTo>
                  <a:pt x="4929784" y="992517"/>
                </a:lnTo>
                <a:lnTo>
                  <a:pt x="4929784" y="0"/>
                </a:lnTo>
                <a:lnTo>
                  <a:pt x="0" y="0"/>
                </a:lnTo>
                <a:lnTo>
                  <a:pt x="0" y="992517"/>
                </a:lnTo>
                <a:close/>
              </a:path>
            </a:pathLst>
          </a:custGeom>
          <a:solidFill>
            <a:srgbClr val="FFCD1B"/>
          </a:solidFill>
        </p:spPr>
        <p:txBody>
          <a:bodyPr wrap="square" lIns="0" tIns="0" rIns="0" bIns="0" rtlCol="0"/>
          <a:lstStyle/>
          <a:p>
            <a:r>
              <a:rPr lang="ru-RU" sz="4800" b="1" dirty="0">
                <a:latin typeface="Times New Roman" panose="02020603050405020304" pitchFamily="18" charset="0"/>
                <a:cs typeface="Times New Roman" panose="02020603050405020304" pitchFamily="18" charset="0"/>
              </a:rPr>
              <a:t>С/Х агрегаты</a:t>
            </a:r>
            <a:endParaRPr sz="4800" b="1" dirty="0">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0FF04FA6-DDF8-C027-71AE-EE7D931C53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100" y="1494244"/>
            <a:ext cx="3528764" cy="3962399"/>
          </a:xfrm>
          <a:prstGeom prst="rect">
            <a:avLst/>
          </a:prstGeom>
        </p:spPr>
      </p:pic>
      <p:pic>
        <p:nvPicPr>
          <p:cNvPr id="10" name="Рисунок 9">
            <a:extLst>
              <a:ext uri="{FF2B5EF4-FFF2-40B4-BE49-F238E27FC236}">
                <a16:creationId xmlns:a16="http://schemas.microsoft.com/office/drawing/2014/main" id="{F422F0B9-A359-FE0A-20BA-911FABCFA1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6700" y="1198952"/>
            <a:ext cx="4377856" cy="4377856"/>
          </a:xfrm>
          <a:prstGeom prst="rect">
            <a:avLst/>
          </a:prstGeom>
        </p:spPr>
      </p:pic>
      <p:sp>
        <p:nvSpPr>
          <p:cNvPr id="12" name="TextBox 11">
            <a:extLst>
              <a:ext uri="{FF2B5EF4-FFF2-40B4-BE49-F238E27FC236}">
                <a16:creationId xmlns:a16="http://schemas.microsoft.com/office/drawing/2014/main" id="{FEEAA195-EEDB-63C8-0661-587838DAF7D0}"/>
              </a:ext>
            </a:extLst>
          </p:cNvPr>
          <p:cNvSpPr txBox="1"/>
          <p:nvPr/>
        </p:nvSpPr>
        <p:spPr>
          <a:xfrm>
            <a:off x="600787" y="5616534"/>
            <a:ext cx="3298113" cy="461665"/>
          </a:xfrm>
          <a:prstGeom prst="rect">
            <a:avLst/>
          </a:prstGeom>
          <a:noFill/>
        </p:spPr>
        <p:txBody>
          <a:bodyPr wrap="square">
            <a:spAutoFit/>
          </a:bodyPr>
          <a:lstStyle/>
          <a:p>
            <a:pPr algn="ctr"/>
            <a:r>
              <a:rPr lang="ru-RU" sz="2400" dirty="0">
                <a:latin typeface="Times New Roman" panose="02020603050405020304" pitchFamily="18" charset="0"/>
                <a:cs typeface="Times New Roman" panose="02020603050405020304" pitchFamily="18" charset="0"/>
              </a:rPr>
              <a:t>Нория ковшовая</a:t>
            </a:r>
            <a:endParaRPr lang="ru-RU" sz="2400" dirty="0"/>
          </a:p>
        </p:txBody>
      </p:sp>
    </p:spTree>
    <p:extLst>
      <p:ext uri="{BB962C8B-B14F-4D97-AF65-F5344CB8AC3E}">
        <p14:creationId xmlns:p14="http://schemas.microsoft.com/office/powerpoint/2010/main" val="2588949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92CAF208-247E-48D1-032B-A07D5D33A576}"/>
              </a:ext>
            </a:extLst>
          </p:cNvPr>
          <p:cNvSpPr>
            <a:spLocks noGrp="1"/>
          </p:cNvSpPr>
          <p:nvPr>
            <p:ph type="body" idx="1"/>
          </p:nvPr>
        </p:nvSpPr>
        <p:spPr>
          <a:xfrm>
            <a:off x="393700" y="1876425"/>
            <a:ext cx="9982200" cy="2739211"/>
          </a:xfrm>
        </p:spPr>
        <p:txBody>
          <a:bodyPr/>
          <a:lstStyle/>
          <a:p>
            <a:pPr algn="just">
              <a:tabLst>
                <a:tab pos="2354580" algn="l"/>
              </a:tabLst>
            </a:pPr>
            <a:r>
              <a:rPr lang="ru-RU" sz="2400" dirty="0">
                <a:effectLst/>
                <a:latin typeface="Times New Roman" panose="02020603050405020304" pitchFamily="18" charset="0"/>
                <a:ea typeface="Times New Roman" panose="02020603050405020304" pitchFamily="18" charset="0"/>
              </a:rPr>
              <a:t>Мы производим качественные решета для любых типов зерноочистительных машин (</a:t>
            </a:r>
            <a:r>
              <a:rPr lang="en-US" sz="2400" dirty="0">
                <a:effectLst/>
                <a:latin typeface="Times New Roman" panose="02020603050405020304" pitchFamily="18" charset="0"/>
                <a:ea typeface="Times New Roman" panose="02020603050405020304" pitchFamily="18" charset="0"/>
              </a:rPr>
              <a:t>Petkus</a:t>
            </a:r>
            <a:r>
              <a:rPr lang="ru-RU" sz="240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Buhler</a:t>
            </a:r>
            <a:r>
              <a:rPr lang="ru-RU" sz="240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Denis</a:t>
            </a:r>
            <a:r>
              <a:rPr lang="ru-RU" sz="2400" dirty="0">
                <a:effectLst/>
                <a:latin typeface="Times New Roman" panose="02020603050405020304" pitchFamily="18" charset="0"/>
                <a:ea typeface="Times New Roman" panose="02020603050405020304" pitchFamily="18" charset="0"/>
              </a:rPr>
              <a:t>, Амкодор Мега, Амкодор СВР, </a:t>
            </a:r>
            <a:r>
              <a:rPr lang="en-US" sz="2400" dirty="0">
                <a:effectLst/>
                <a:latin typeface="Times New Roman" panose="02020603050405020304" pitchFamily="18" charset="0"/>
                <a:ea typeface="Times New Roman" panose="02020603050405020304" pitchFamily="18" charset="0"/>
              </a:rPr>
              <a:t>Koblik </a:t>
            </a:r>
            <a:r>
              <a:rPr lang="ru-RU" sz="2400" dirty="0">
                <a:effectLst/>
                <a:latin typeface="Times New Roman" panose="02020603050405020304" pitchFamily="18" charset="0"/>
                <a:ea typeface="Times New Roman" panose="02020603050405020304" pitchFamily="18" charset="0"/>
              </a:rPr>
              <a:t>СВУ, </a:t>
            </a:r>
            <a:r>
              <a:rPr lang="en-US" sz="2400" dirty="0">
                <a:effectLst/>
                <a:latin typeface="Times New Roman" panose="02020603050405020304" pitchFamily="18" charset="0"/>
                <a:ea typeface="Times New Roman" panose="02020603050405020304" pitchFamily="18" charset="0"/>
              </a:rPr>
              <a:t>BETA</a:t>
            </a:r>
            <a:r>
              <a:rPr lang="ru-RU" sz="2400" dirty="0">
                <a:effectLst/>
                <a:latin typeface="Times New Roman" panose="02020603050405020304" pitchFamily="18" charset="0"/>
                <a:ea typeface="Times New Roman" panose="02020603050405020304" pitchFamily="18" charset="0"/>
              </a:rPr>
              <a:t>, ОВС, ЗВС, РВС, БИС, МОЗ-1-100, МОЗ-2-60, МОЗ-2-40, </a:t>
            </a:r>
            <a:r>
              <a:rPr lang="en-US" sz="2400" dirty="0">
                <a:effectLst/>
                <a:latin typeface="Times New Roman" panose="02020603050405020304" pitchFamily="18" charset="0"/>
                <a:ea typeface="Times New Roman" panose="02020603050405020304" pitchFamily="18" charset="0"/>
              </a:rPr>
              <a:t>Molinus</a:t>
            </a:r>
            <a:r>
              <a:rPr lang="ru-RU" sz="2400" dirty="0">
                <a:effectLst/>
                <a:latin typeface="Times New Roman" panose="02020603050405020304" pitchFamily="18" charset="0"/>
                <a:ea typeface="Times New Roman" panose="02020603050405020304" pitchFamily="18" charset="0"/>
              </a:rPr>
              <a:t>, ОЗФ). Выполняем изделия по индивидуальным чертежам. Работаем на высокоточных немецких станках с ЧПУ, что обеспечивает высокое качество получаемых изделий.</a:t>
            </a:r>
          </a:p>
          <a:p>
            <a:pPr>
              <a:tabLst>
                <a:tab pos="2354580" algn="l"/>
              </a:tabLst>
            </a:pPr>
            <a:r>
              <a:rPr lang="ru-RU" sz="1800" dirty="0">
                <a:effectLst/>
                <a:latin typeface="Times New Roman" panose="02020603050405020304" pitchFamily="18" charset="0"/>
                <a:ea typeface="Times New Roman" panose="02020603050405020304" pitchFamily="18" charset="0"/>
              </a:rPr>
              <a:t> </a:t>
            </a:r>
          </a:p>
          <a:p>
            <a:endParaRPr lang="ru-RU" dirty="0"/>
          </a:p>
        </p:txBody>
      </p:sp>
      <p:sp>
        <p:nvSpPr>
          <p:cNvPr id="4" name="object 4">
            <a:extLst>
              <a:ext uri="{FF2B5EF4-FFF2-40B4-BE49-F238E27FC236}">
                <a16:creationId xmlns:a16="http://schemas.microsoft.com/office/drawing/2014/main" id="{81CA40CA-0AB6-26A2-A06A-7D5E6E20FF93}"/>
              </a:ext>
            </a:extLst>
          </p:cNvPr>
          <p:cNvSpPr/>
          <p:nvPr/>
        </p:nvSpPr>
        <p:spPr>
          <a:xfrm>
            <a:off x="1294" y="310031"/>
            <a:ext cx="10692106" cy="1490193"/>
          </a:xfrm>
          <a:custGeom>
            <a:avLst/>
            <a:gdLst/>
            <a:ahLst/>
            <a:cxnLst/>
            <a:rect l="l" t="t" r="r" b="b"/>
            <a:pathLst>
              <a:path w="4930140" h="993140">
                <a:moveTo>
                  <a:pt x="0" y="992517"/>
                </a:moveTo>
                <a:lnTo>
                  <a:pt x="4929784" y="992517"/>
                </a:lnTo>
                <a:lnTo>
                  <a:pt x="4929784" y="0"/>
                </a:lnTo>
                <a:lnTo>
                  <a:pt x="0" y="0"/>
                </a:lnTo>
                <a:lnTo>
                  <a:pt x="0" y="992517"/>
                </a:lnTo>
                <a:close/>
              </a:path>
            </a:pathLst>
          </a:custGeom>
          <a:solidFill>
            <a:srgbClr val="FFCD1B"/>
          </a:solidFill>
        </p:spPr>
        <p:txBody>
          <a:bodyPr wrap="square" lIns="0" tIns="0" rIns="0" bIns="0" rtlCol="0"/>
          <a:lstStyle/>
          <a:p>
            <a:r>
              <a:rPr lang="ru-RU" sz="4800" b="1" dirty="0">
                <a:latin typeface="Times New Roman" panose="02020603050405020304" pitchFamily="18" charset="0"/>
                <a:cs typeface="Times New Roman" panose="02020603050405020304" pitchFamily="18" charset="0"/>
              </a:rPr>
              <a:t>Решета для зерноочистительных машин</a:t>
            </a:r>
            <a:endParaRPr sz="4800" b="1" dirty="0">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351D77DC-4581-E81B-2592-698EE1B3F9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84449" y="4595536"/>
            <a:ext cx="3324225" cy="2493169"/>
          </a:xfrm>
          <a:prstGeom prst="rect">
            <a:avLst/>
          </a:prstGeom>
        </p:spPr>
      </p:pic>
      <p:pic>
        <p:nvPicPr>
          <p:cNvPr id="9" name="Рисунок 8">
            <a:extLst>
              <a:ext uri="{FF2B5EF4-FFF2-40B4-BE49-F238E27FC236}">
                <a16:creationId xmlns:a16="http://schemas.microsoft.com/office/drawing/2014/main" id="{CDE65372-DF80-D5D3-C86D-B05711489981}"/>
              </a:ext>
            </a:extLst>
          </p:cNvPr>
          <p:cNvPicPr>
            <a:picLocks noChangeAspect="1"/>
          </p:cNvPicPr>
          <p:nvPr/>
        </p:nvPicPr>
        <p:blipFill>
          <a:blip r:embed="rId3"/>
          <a:stretch>
            <a:fillRect/>
          </a:stretch>
        </p:blipFill>
        <p:spPr>
          <a:xfrm>
            <a:off x="2646724" y="4296416"/>
            <a:ext cx="3931855" cy="2944049"/>
          </a:xfrm>
          <a:prstGeom prst="rect">
            <a:avLst/>
          </a:prstGeom>
        </p:spPr>
      </p:pic>
      <p:pic>
        <p:nvPicPr>
          <p:cNvPr id="10" name="Рисунок 9">
            <a:extLst>
              <a:ext uri="{FF2B5EF4-FFF2-40B4-BE49-F238E27FC236}">
                <a16:creationId xmlns:a16="http://schemas.microsoft.com/office/drawing/2014/main" id="{5E22023B-5009-09E5-23D8-414564A95406}"/>
              </a:ext>
            </a:extLst>
          </p:cNvPr>
          <p:cNvPicPr>
            <a:picLocks noChangeAspect="1"/>
          </p:cNvPicPr>
          <p:nvPr/>
        </p:nvPicPr>
        <p:blipFill>
          <a:blip r:embed="rId4"/>
          <a:stretch>
            <a:fillRect/>
          </a:stretch>
        </p:blipFill>
        <p:spPr>
          <a:xfrm>
            <a:off x="6608726" y="4180008"/>
            <a:ext cx="4084674" cy="3060457"/>
          </a:xfrm>
          <a:prstGeom prst="rect">
            <a:avLst/>
          </a:prstGeom>
        </p:spPr>
      </p:pic>
    </p:spTree>
    <p:extLst>
      <p:ext uri="{BB962C8B-B14F-4D97-AF65-F5344CB8AC3E}">
        <p14:creationId xmlns:p14="http://schemas.microsoft.com/office/powerpoint/2010/main" val="515122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DA9E30B8-CB74-D194-A446-F3F5034E4845}"/>
              </a:ext>
            </a:extLst>
          </p:cNvPr>
          <p:cNvSpPr>
            <a:spLocks noGrp="1"/>
          </p:cNvSpPr>
          <p:nvPr>
            <p:ph type="body" idx="1"/>
          </p:nvPr>
        </p:nvSpPr>
        <p:spPr>
          <a:xfrm>
            <a:off x="62549" y="1358264"/>
            <a:ext cx="7036752" cy="7017306"/>
          </a:xfrm>
        </p:spPr>
        <p:txBody>
          <a:bodyPr/>
          <a:lstStyle/>
          <a:p>
            <a:pPr algn="l">
              <a:buFont typeface="Arial" panose="020B0604020202020204" pitchFamily="34" charset="0"/>
              <a:buChar char="•"/>
            </a:pPr>
            <a:r>
              <a:rPr lang="ru-RU" sz="2400" b="0" i="0" dirty="0">
                <a:solidFill>
                  <a:srgbClr val="000101"/>
                </a:solidFill>
                <a:effectLst/>
                <a:latin typeface="Times New Roman" panose="02020603050405020304" pitchFamily="18" charset="0"/>
                <a:cs typeface="Times New Roman" panose="02020603050405020304" pitchFamily="18" charset="0"/>
              </a:rPr>
              <a:t>Нория НЗК «Нория зерновая ковшовая» предназначена для подъёма зерновых культур, продуктов их переработки, семян и других сыпучих материалов в вертикальной плоскости.</a:t>
            </a:r>
            <a:br>
              <a:rPr lang="ru-RU" sz="2400" dirty="0">
                <a:solidFill>
                  <a:srgbClr val="000101"/>
                </a:solidFill>
                <a:latin typeface="Times New Roman" panose="02020603050405020304" pitchFamily="18" charset="0"/>
                <a:cs typeface="Times New Roman" panose="02020603050405020304" pitchFamily="18" charset="0"/>
              </a:rPr>
            </a:br>
            <a:r>
              <a:rPr lang="ru-RU" sz="2400" b="0" i="0" dirty="0">
                <a:solidFill>
                  <a:srgbClr val="000101"/>
                </a:solidFill>
                <a:effectLst/>
                <a:latin typeface="Times New Roman" panose="02020603050405020304" pitchFamily="18" charset="0"/>
                <a:cs typeface="Times New Roman" panose="02020603050405020304" pitchFamily="18" charset="0"/>
              </a:rPr>
              <a:t>от места загрузки сыпучего материала до места её выгрузки.</a:t>
            </a:r>
            <a:br>
              <a:rPr lang="ru-RU" sz="2400" dirty="0">
                <a:solidFill>
                  <a:srgbClr val="000101"/>
                </a:solidFill>
                <a:latin typeface="Times New Roman" panose="02020603050405020304" pitchFamily="18" charset="0"/>
                <a:cs typeface="Times New Roman" panose="02020603050405020304" pitchFamily="18" charset="0"/>
              </a:rPr>
            </a:br>
            <a:r>
              <a:rPr lang="ru-RU" sz="2400" b="0" i="0" dirty="0">
                <a:solidFill>
                  <a:srgbClr val="000101"/>
                </a:solidFill>
                <a:effectLst/>
                <a:latin typeface="Times New Roman" panose="02020603050405020304" pitchFamily="18" charset="0"/>
                <a:cs typeface="Times New Roman" panose="02020603050405020304" pitchFamily="18" charset="0"/>
              </a:rPr>
              <a:t>Все нории выполнены из оцинкованной стали, болтовые соединения всех элементов, пластиковые либо металлические ковши на выбор. Мотор редуктор с гибким соединением. В базовой комплектации нории установлены защитные пластины от изнашивания в голове и башмаке. В комплект нории входит лента российского производства, качество которой соответствует ГОСТу. При изготовлении нории используются болтовые соединения всех элементов корпуса, что очень удобно в монтаже.</a:t>
            </a:r>
          </a:p>
          <a:p>
            <a:pPr algn="l"/>
            <a:br>
              <a:rPr lang="ru-RU" dirty="0"/>
            </a:br>
            <a:endParaRPr lang="ru-RU" dirty="0"/>
          </a:p>
        </p:txBody>
      </p:sp>
      <p:sp>
        <p:nvSpPr>
          <p:cNvPr id="4" name="object 4">
            <a:extLst>
              <a:ext uri="{FF2B5EF4-FFF2-40B4-BE49-F238E27FC236}">
                <a16:creationId xmlns:a16="http://schemas.microsoft.com/office/drawing/2014/main" id="{87D36173-7E02-CC76-DE29-EE0E637F6933}"/>
              </a:ext>
            </a:extLst>
          </p:cNvPr>
          <p:cNvSpPr/>
          <p:nvPr/>
        </p:nvSpPr>
        <p:spPr>
          <a:xfrm>
            <a:off x="1294" y="310032"/>
            <a:ext cx="10527006" cy="728194"/>
          </a:xfrm>
          <a:custGeom>
            <a:avLst/>
            <a:gdLst/>
            <a:ahLst/>
            <a:cxnLst/>
            <a:rect l="l" t="t" r="r" b="b"/>
            <a:pathLst>
              <a:path w="4930140" h="993140">
                <a:moveTo>
                  <a:pt x="0" y="992517"/>
                </a:moveTo>
                <a:lnTo>
                  <a:pt x="4929784" y="992517"/>
                </a:lnTo>
                <a:lnTo>
                  <a:pt x="4929784" y="0"/>
                </a:lnTo>
                <a:lnTo>
                  <a:pt x="0" y="0"/>
                </a:lnTo>
                <a:lnTo>
                  <a:pt x="0" y="992517"/>
                </a:lnTo>
                <a:close/>
              </a:path>
            </a:pathLst>
          </a:custGeom>
          <a:solidFill>
            <a:srgbClr val="FFCD1B"/>
          </a:solidFill>
        </p:spPr>
        <p:txBody>
          <a:bodyPr wrap="square" lIns="0" tIns="0" rIns="0" bIns="0" rtlCol="0"/>
          <a:lstStyle/>
          <a:p>
            <a:r>
              <a:rPr lang="ru-RU" sz="3600" b="1" dirty="0">
                <a:latin typeface="Times New Roman" panose="02020603050405020304" pitchFamily="18" charset="0"/>
                <a:cs typeface="Times New Roman" panose="02020603050405020304" pitchFamily="18" charset="0"/>
              </a:rPr>
              <a:t>Нории ковшовые</a:t>
            </a:r>
            <a:endParaRPr sz="3600" b="1"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34C43456-D8AD-FD32-E0B4-7FF87544FC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9300" y="1266825"/>
            <a:ext cx="3429668" cy="3851126"/>
          </a:xfrm>
          <a:prstGeom prst="rect">
            <a:avLst/>
          </a:prstGeom>
        </p:spPr>
      </p:pic>
    </p:spTree>
    <p:extLst>
      <p:ext uri="{BB962C8B-B14F-4D97-AF65-F5344CB8AC3E}">
        <p14:creationId xmlns:p14="http://schemas.microsoft.com/office/powerpoint/2010/main" val="788400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DA9E30B8-CB74-D194-A446-F3F5034E4845}"/>
              </a:ext>
            </a:extLst>
          </p:cNvPr>
          <p:cNvSpPr>
            <a:spLocks noGrp="1"/>
          </p:cNvSpPr>
          <p:nvPr>
            <p:ph type="body" idx="1"/>
          </p:nvPr>
        </p:nvSpPr>
        <p:spPr>
          <a:xfrm>
            <a:off x="62549" y="1358264"/>
            <a:ext cx="7036752" cy="6401753"/>
          </a:xfrm>
        </p:spPr>
        <p:txBody>
          <a:bodyPr/>
          <a:lstStyle/>
          <a:p>
            <a:pPr algn="l">
              <a:buFont typeface="Arial" panose="020B0604020202020204" pitchFamily="34" charset="0"/>
              <a:buChar char="•"/>
            </a:pPr>
            <a:r>
              <a:rPr lang="ru-RU" sz="2400" b="0" i="0" dirty="0">
                <a:solidFill>
                  <a:srgbClr val="000101"/>
                </a:solidFill>
                <a:effectLst/>
                <a:latin typeface="Times New Roman" panose="02020603050405020304" pitchFamily="18" charset="0"/>
                <a:cs typeface="Times New Roman" panose="02020603050405020304" pitchFamily="18" charset="0"/>
              </a:rPr>
              <a:t> Удобный контроль положения ленты во время работы нории с помощью смотрового окна.</a:t>
            </a:r>
          </a:p>
          <a:p>
            <a:pPr algn="l">
              <a:buFont typeface="Arial" panose="020B0604020202020204" pitchFamily="34" charset="0"/>
              <a:buChar char="•"/>
            </a:pPr>
            <a:r>
              <a:rPr lang="ru-RU" sz="2400" b="0" i="0" dirty="0">
                <a:solidFill>
                  <a:srgbClr val="000101"/>
                </a:solidFill>
                <a:effectLst/>
                <a:latin typeface="Times New Roman" panose="02020603050405020304" pitchFamily="18" charset="0"/>
                <a:cs typeface="Times New Roman" panose="02020603050405020304" pitchFamily="18" charset="0"/>
              </a:rPr>
              <a:t> Все нории могут быть дооснащены частотным преобразователем, датчиком схода ленты, датчиком подпора и датчиком контроля скорости, взрыворазрядным устройством, тормозным устройством обратного хода ленты.</a:t>
            </a:r>
          </a:p>
          <a:p>
            <a:pPr algn="l">
              <a:buFont typeface="Arial" panose="020B0604020202020204" pitchFamily="34" charset="0"/>
              <a:buChar char="•"/>
            </a:pPr>
            <a:r>
              <a:rPr lang="ru-RU" sz="2400" b="0" i="0" dirty="0">
                <a:solidFill>
                  <a:srgbClr val="000101"/>
                </a:solidFill>
                <a:effectLst/>
                <a:latin typeface="Times New Roman" panose="02020603050405020304" pitchFamily="18" charset="0"/>
                <a:cs typeface="Times New Roman" panose="02020603050405020304" pitchFamily="18" charset="0"/>
              </a:rPr>
              <a:t> Соединение вала приводного барабана и вала мотор-редуктора с помощью муфты. Это способствует долгой работе подшипников вала колеса, а также за счет такого соединения достигается минимальная осевая нагрузка на вал колеса от мотор-редуктора. В базовую комплектацию норий 100 и 175 входит тормоз обратного хода. Для норий 50 - опционное.</a:t>
            </a:r>
          </a:p>
          <a:p>
            <a:pPr algn="l">
              <a:buFont typeface="Arial" panose="020B0604020202020204" pitchFamily="34" charset="0"/>
              <a:buChar char="•"/>
            </a:pPr>
            <a:r>
              <a:rPr lang="ru-RU" sz="2400" b="0" i="0" dirty="0">
                <a:solidFill>
                  <a:srgbClr val="000101"/>
                </a:solidFill>
                <a:effectLst/>
                <a:latin typeface="Times New Roman" panose="02020603050405020304" pitchFamily="18" charset="0"/>
                <a:cs typeface="Times New Roman" panose="02020603050405020304" pitchFamily="18" charset="0"/>
              </a:rPr>
              <a:t> Гарантийное и сервисное обслуживание.</a:t>
            </a:r>
          </a:p>
          <a:p>
            <a:br>
              <a:rPr lang="ru-RU" dirty="0"/>
            </a:br>
            <a:endParaRPr lang="ru-RU" dirty="0"/>
          </a:p>
        </p:txBody>
      </p:sp>
      <p:sp>
        <p:nvSpPr>
          <p:cNvPr id="4" name="object 4">
            <a:extLst>
              <a:ext uri="{FF2B5EF4-FFF2-40B4-BE49-F238E27FC236}">
                <a16:creationId xmlns:a16="http://schemas.microsoft.com/office/drawing/2014/main" id="{87D36173-7E02-CC76-DE29-EE0E637F6933}"/>
              </a:ext>
            </a:extLst>
          </p:cNvPr>
          <p:cNvSpPr/>
          <p:nvPr/>
        </p:nvSpPr>
        <p:spPr>
          <a:xfrm>
            <a:off x="1294" y="310032"/>
            <a:ext cx="10527006" cy="728194"/>
          </a:xfrm>
          <a:custGeom>
            <a:avLst/>
            <a:gdLst/>
            <a:ahLst/>
            <a:cxnLst/>
            <a:rect l="l" t="t" r="r" b="b"/>
            <a:pathLst>
              <a:path w="4930140" h="993140">
                <a:moveTo>
                  <a:pt x="0" y="992517"/>
                </a:moveTo>
                <a:lnTo>
                  <a:pt x="4929784" y="992517"/>
                </a:lnTo>
                <a:lnTo>
                  <a:pt x="4929784" y="0"/>
                </a:lnTo>
                <a:lnTo>
                  <a:pt x="0" y="0"/>
                </a:lnTo>
                <a:lnTo>
                  <a:pt x="0" y="992517"/>
                </a:lnTo>
                <a:close/>
              </a:path>
            </a:pathLst>
          </a:custGeom>
          <a:solidFill>
            <a:srgbClr val="FFCD1B"/>
          </a:solidFill>
        </p:spPr>
        <p:txBody>
          <a:bodyPr wrap="square" lIns="0" tIns="0" rIns="0" bIns="0" rtlCol="0"/>
          <a:lstStyle/>
          <a:p>
            <a:r>
              <a:rPr lang="ru-RU" sz="3600" b="1" dirty="0">
                <a:latin typeface="Times New Roman" panose="02020603050405020304" pitchFamily="18" charset="0"/>
                <a:cs typeface="Times New Roman" panose="02020603050405020304" pitchFamily="18" charset="0"/>
              </a:rPr>
              <a:t>Нории ковшовые</a:t>
            </a:r>
            <a:endParaRPr sz="3600" b="1"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2E77758A-6270-8BE4-EE0A-8E3E151E57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5767" y="1053767"/>
            <a:ext cx="3681742" cy="4648200"/>
          </a:xfrm>
          <a:prstGeom prst="rect">
            <a:avLst/>
          </a:prstGeom>
        </p:spPr>
      </p:pic>
    </p:spTree>
    <p:extLst>
      <p:ext uri="{BB962C8B-B14F-4D97-AF65-F5344CB8AC3E}">
        <p14:creationId xmlns:p14="http://schemas.microsoft.com/office/powerpoint/2010/main" val="3676519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FF710E51-962A-95FB-8A0E-B5B09BF35CCF}"/>
              </a:ext>
            </a:extLst>
          </p:cNvPr>
          <p:cNvSpPr>
            <a:spLocks noGrp="1"/>
          </p:cNvSpPr>
          <p:nvPr>
            <p:ph type="body" idx="1"/>
          </p:nvPr>
        </p:nvSpPr>
        <p:spPr>
          <a:xfrm>
            <a:off x="0" y="1342523"/>
            <a:ext cx="10693400" cy="3019994"/>
          </a:xfrm>
        </p:spPr>
        <p:txBody>
          <a:bodyPr/>
          <a:lstStyle/>
          <a:p>
            <a:pPr marL="457200">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br>
              <a:rPr lang="ru-RU"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Самотечное оборудование совмещает </a:t>
            </a:r>
            <a:r>
              <a:rPr lang="ru-RU"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малозатратность и эффективность</a:t>
            </a:r>
            <a:r>
              <a:rPr lang="ru-RU"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Потери при передвижении сыпучих материалов сводятся к минимуму, упрощает цикл производства. Долговечные комплектующие просто монтируются и гарантируют сохранность продукции, полноценную работу предприятия без простоев и поломок.</a:t>
            </a:r>
            <a:endParaRPr lang="ru-RU"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ru-RU"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object 4">
            <a:extLst>
              <a:ext uri="{FF2B5EF4-FFF2-40B4-BE49-F238E27FC236}">
                <a16:creationId xmlns:a16="http://schemas.microsoft.com/office/drawing/2014/main" id="{6328D015-646A-A9EF-759B-A4841357333E}"/>
              </a:ext>
            </a:extLst>
          </p:cNvPr>
          <p:cNvSpPr/>
          <p:nvPr/>
        </p:nvSpPr>
        <p:spPr>
          <a:xfrm>
            <a:off x="1294" y="310031"/>
            <a:ext cx="10692106" cy="1032993"/>
          </a:xfrm>
          <a:custGeom>
            <a:avLst/>
            <a:gdLst/>
            <a:ahLst/>
            <a:cxnLst/>
            <a:rect l="l" t="t" r="r" b="b"/>
            <a:pathLst>
              <a:path w="4930140" h="993140">
                <a:moveTo>
                  <a:pt x="0" y="992517"/>
                </a:moveTo>
                <a:lnTo>
                  <a:pt x="4929784" y="992517"/>
                </a:lnTo>
                <a:lnTo>
                  <a:pt x="4929784" y="0"/>
                </a:lnTo>
                <a:lnTo>
                  <a:pt x="0" y="0"/>
                </a:lnTo>
                <a:lnTo>
                  <a:pt x="0" y="992517"/>
                </a:lnTo>
                <a:close/>
              </a:path>
            </a:pathLst>
          </a:custGeom>
          <a:solidFill>
            <a:srgbClr val="FFCD1B"/>
          </a:solidFill>
        </p:spPr>
        <p:txBody>
          <a:bodyPr wrap="square" lIns="0" tIns="0" rIns="0" bIns="0" rtlCol="0"/>
          <a:lstStyle/>
          <a:p>
            <a:pPr marL="457200">
              <a:lnSpc>
                <a:spcPct val="107000"/>
              </a:lnSpc>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ru-RU" sz="3600" b="1" kern="100" dirty="0">
                <a:effectLst/>
                <a:latin typeface="Times New Roman" panose="02020603050405020304" pitchFamily="18" charset="0"/>
                <a:ea typeface="Calibri" panose="020F0502020204030204" pitchFamily="34" charset="0"/>
                <a:cs typeface="Times New Roman" panose="02020603050405020304" pitchFamily="18" charset="0"/>
              </a:rPr>
              <a:t>Самотечное оборудование </a:t>
            </a:r>
            <a:endParaRPr lang="ru-RU" sz="3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C1CD6AC7-D20F-885C-5EA0-782F26361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3730073"/>
            <a:ext cx="4648200" cy="3486150"/>
          </a:xfrm>
          <a:prstGeom prst="rect">
            <a:avLst/>
          </a:prstGeom>
        </p:spPr>
      </p:pic>
      <p:pic>
        <p:nvPicPr>
          <p:cNvPr id="7" name="Рисунок 6">
            <a:extLst>
              <a:ext uri="{FF2B5EF4-FFF2-40B4-BE49-F238E27FC236}">
                <a16:creationId xmlns:a16="http://schemas.microsoft.com/office/drawing/2014/main" id="{C321E598-4A9E-CA75-6ED8-2DA27807E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100" y="3730073"/>
            <a:ext cx="4648200" cy="3486150"/>
          </a:xfrm>
          <a:prstGeom prst="rect">
            <a:avLst/>
          </a:prstGeom>
        </p:spPr>
      </p:pic>
    </p:spTree>
    <p:extLst>
      <p:ext uri="{BB962C8B-B14F-4D97-AF65-F5344CB8AC3E}">
        <p14:creationId xmlns:p14="http://schemas.microsoft.com/office/powerpoint/2010/main" val="1773510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A701336B-0E46-9D7E-E48F-3D0A2181F4D3}"/>
              </a:ext>
            </a:extLst>
          </p:cNvPr>
          <p:cNvSpPr>
            <a:spLocks noGrp="1"/>
          </p:cNvSpPr>
          <p:nvPr>
            <p:ph type="body" idx="1"/>
          </p:nvPr>
        </p:nvSpPr>
        <p:spPr>
          <a:xfrm>
            <a:off x="279400" y="1374607"/>
            <a:ext cx="4914900" cy="6681316"/>
          </a:xfrm>
        </p:spPr>
        <p:txBody>
          <a:bodyPr/>
          <a:lstStyle/>
          <a:p>
            <a:pPr>
              <a:lnSpc>
                <a:spcPct val="107000"/>
              </a:lnSpc>
              <a:spcAft>
                <a:spcPts val="800"/>
              </a:spcAft>
            </a:pPr>
            <a:r>
              <a:rPr lang="ru-RU"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Основными частями зерноочистительного комплекса являются:</a:t>
            </a:r>
            <a:endParaRPr lang="ru-RU"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Металлический модуль ЗАВ;</a:t>
            </a:r>
            <a:endParaRPr lang="ru-RU"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Автоприёмное сооружение (завальная яма);</a:t>
            </a:r>
            <a:endParaRPr lang="ru-RU"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Зерноочистительные машины;</a:t>
            </a:r>
            <a:endParaRPr lang="ru-RU"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Транспортное оборудование;</a:t>
            </a:r>
            <a:endParaRPr lang="ru-RU"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Система аспирации;</a:t>
            </a:r>
            <a:endParaRPr lang="ru-RU"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Зернопровода.</a:t>
            </a:r>
            <a:br>
              <a:rPr lang="ru-RU"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sz="2800" dirty="0"/>
          </a:p>
        </p:txBody>
      </p:sp>
      <p:sp>
        <p:nvSpPr>
          <p:cNvPr id="4" name="object 4">
            <a:extLst>
              <a:ext uri="{FF2B5EF4-FFF2-40B4-BE49-F238E27FC236}">
                <a16:creationId xmlns:a16="http://schemas.microsoft.com/office/drawing/2014/main" id="{C4CE8F53-84BC-1887-6D79-95F19D73304F}"/>
              </a:ext>
            </a:extLst>
          </p:cNvPr>
          <p:cNvSpPr/>
          <p:nvPr/>
        </p:nvSpPr>
        <p:spPr>
          <a:xfrm>
            <a:off x="1294" y="310031"/>
            <a:ext cx="10692106" cy="1032993"/>
          </a:xfrm>
          <a:custGeom>
            <a:avLst/>
            <a:gdLst/>
            <a:ahLst/>
            <a:cxnLst/>
            <a:rect l="l" t="t" r="r" b="b"/>
            <a:pathLst>
              <a:path w="4930140" h="993140">
                <a:moveTo>
                  <a:pt x="0" y="992517"/>
                </a:moveTo>
                <a:lnTo>
                  <a:pt x="4929784" y="992517"/>
                </a:lnTo>
                <a:lnTo>
                  <a:pt x="4929784" y="0"/>
                </a:lnTo>
                <a:lnTo>
                  <a:pt x="0" y="0"/>
                </a:lnTo>
                <a:lnTo>
                  <a:pt x="0" y="992517"/>
                </a:lnTo>
                <a:close/>
              </a:path>
            </a:pathLst>
          </a:custGeom>
          <a:solidFill>
            <a:srgbClr val="FFCD1B"/>
          </a:solidFill>
        </p:spPr>
        <p:txBody>
          <a:bodyPr wrap="square" lIns="0" tIns="0" rIns="0" bIns="0" rtlCol="0"/>
          <a:lstStyle/>
          <a:p>
            <a:pPr marL="457200">
              <a:lnSpc>
                <a:spcPct val="107000"/>
              </a:lnSpc>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ru-RU" sz="3600" b="1" kern="100" dirty="0">
                <a:latin typeface="Times New Roman" panose="02020603050405020304" pitchFamily="18" charset="0"/>
                <a:ea typeface="Calibri" panose="020F0502020204030204" pitchFamily="34" charset="0"/>
                <a:cs typeface="Times New Roman" panose="02020603050405020304" pitchFamily="18" charset="0"/>
              </a:rPr>
              <a:t>Конструкции ЗАВ и бункеры</a:t>
            </a:r>
            <a:endParaRPr lang="ru-RU" sz="3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52C40C29-8C07-CD17-98FD-57193AF2C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700" y="1386137"/>
            <a:ext cx="3581400" cy="5866682"/>
          </a:xfrm>
          <a:prstGeom prst="rect">
            <a:avLst/>
          </a:prstGeom>
        </p:spPr>
      </p:pic>
    </p:spTree>
    <p:extLst>
      <p:ext uri="{BB962C8B-B14F-4D97-AF65-F5344CB8AC3E}">
        <p14:creationId xmlns:p14="http://schemas.microsoft.com/office/powerpoint/2010/main" val="2343439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826EB8-8808-DF61-C5C4-FB61C3C778CB}"/>
              </a:ext>
            </a:extLst>
          </p:cNvPr>
          <p:cNvSpPr>
            <a:spLocks noGrp="1"/>
          </p:cNvSpPr>
          <p:nvPr>
            <p:ph type="title"/>
          </p:nvPr>
        </p:nvSpPr>
        <p:spPr>
          <a:xfrm>
            <a:off x="317500" y="711949"/>
            <a:ext cx="10134600" cy="6463308"/>
          </a:xfrm>
        </p:spPr>
        <p:txBody>
          <a:bodyPr/>
          <a:lstStyle/>
          <a:p>
            <a:pPr algn="l"/>
            <a:r>
              <a:rPr lang="ru-RU" sz="2800" b="0" i="0" dirty="0">
                <a:solidFill>
                  <a:schemeClr val="tx1"/>
                </a:solidFill>
                <a:effectLst/>
                <a:latin typeface="Times New Roman" panose="02020603050405020304" pitchFamily="18" charset="0"/>
                <a:cs typeface="Times New Roman" panose="02020603050405020304" pitchFamily="18" charset="0"/>
              </a:rPr>
              <a:t>Наше предприятие производит полный спектр сельхозоборудования для очистки, сортировки и хранения зерна: </a:t>
            </a:r>
            <a:br>
              <a:rPr lang="ru-RU" sz="2800" b="0" i="0" dirty="0">
                <a:solidFill>
                  <a:schemeClr val="tx1"/>
                </a:solidFill>
                <a:effectLst/>
                <a:latin typeface="Times New Roman" panose="02020603050405020304" pitchFamily="18" charset="0"/>
                <a:cs typeface="Times New Roman" panose="02020603050405020304" pitchFamily="18" charset="0"/>
              </a:rPr>
            </a:br>
            <a:r>
              <a:rPr lang="ru-RU" sz="2800" b="0" i="0" dirty="0">
                <a:solidFill>
                  <a:schemeClr val="tx1"/>
                </a:solidFill>
                <a:effectLst/>
                <a:latin typeface="Times New Roman" panose="02020603050405020304" pitchFamily="18" charset="0"/>
                <a:cs typeface="Times New Roman" panose="02020603050405020304" pitchFamily="18" charset="0"/>
              </a:rPr>
              <a:t>1.Сепараторы предварительной подработки зерна высокой производительности.</a:t>
            </a:r>
            <a:br>
              <a:rPr lang="ru-RU" sz="2800" b="0" i="0" dirty="0">
                <a:solidFill>
                  <a:schemeClr val="tx1"/>
                </a:solidFill>
                <a:effectLst/>
                <a:latin typeface="Times New Roman" panose="02020603050405020304" pitchFamily="18" charset="0"/>
                <a:cs typeface="Times New Roman" panose="02020603050405020304" pitchFamily="18" charset="0"/>
              </a:rPr>
            </a:br>
            <a:r>
              <a:rPr lang="ru-RU" sz="2800" b="0" i="0" dirty="0">
                <a:solidFill>
                  <a:schemeClr val="tx1"/>
                </a:solidFill>
                <a:effectLst/>
                <a:latin typeface="Times New Roman" panose="02020603050405020304" pitchFamily="18" charset="0"/>
                <a:cs typeface="Times New Roman" panose="02020603050405020304" pitchFamily="18" charset="0"/>
              </a:rPr>
              <a:t>2. Универсальные зерноочистительные сепараторы.</a:t>
            </a:r>
            <a:br>
              <a:rPr lang="ru-RU" sz="2800" b="0" i="0" dirty="0">
                <a:solidFill>
                  <a:schemeClr val="tx1"/>
                </a:solidFill>
                <a:effectLst/>
                <a:latin typeface="Times New Roman" panose="02020603050405020304" pitchFamily="18" charset="0"/>
                <a:cs typeface="Times New Roman" panose="02020603050405020304" pitchFamily="18" charset="0"/>
              </a:rPr>
            </a:br>
            <a:r>
              <a:rPr lang="ru-RU" sz="2800" b="0" i="0" dirty="0">
                <a:solidFill>
                  <a:schemeClr val="tx1"/>
                </a:solidFill>
                <a:effectLst/>
                <a:latin typeface="Times New Roman" panose="02020603050405020304" pitchFamily="18" charset="0"/>
                <a:cs typeface="Times New Roman" panose="02020603050405020304" pitchFamily="18" charset="0"/>
              </a:rPr>
              <a:t>3. Триерные блоки.</a:t>
            </a:r>
            <a:br>
              <a:rPr lang="ru-RU" sz="2800" b="0" i="0" dirty="0">
                <a:solidFill>
                  <a:schemeClr val="tx1"/>
                </a:solidFill>
                <a:effectLst/>
                <a:latin typeface="Times New Roman" panose="02020603050405020304" pitchFamily="18" charset="0"/>
                <a:cs typeface="Times New Roman" panose="02020603050405020304" pitchFamily="18" charset="0"/>
              </a:rPr>
            </a:br>
            <a:r>
              <a:rPr lang="ru-RU" sz="2800" b="0" i="0" dirty="0">
                <a:solidFill>
                  <a:schemeClr val="tx1"/>
                </a:solidFill>
                <a:effectLst/>
                <a:latin typeface="Times New Roman" panose="02020603050405020304" pitchFamily="18" charset="0"/>
                <a:cs typeface="Times New Roman" panose="02020603050405020304" pitchFamily="18" charset="0"/>
              </a:rPr>
              <a:t>4. Транспортное оборудование (нории ковшовые, транспортеры). </a:t>
            </a:r>
            <a:br>
              <a:rPr lang="ru-RU" sz="2800" b="0" i="0" dirty="0">
                <a:solidFill>
                  <a:schemeClr val="tx1"/>
                </a:solidFill>
                <a:effectLst/>
                <a:latin typeface="Times New Roman" panose="02020603050405020304" pitchFamily="18" charset="0"/>
                <a:cs typeface="Times New Roman" panose="02020603050405020304" pitchFamily="18" charset="0"/>
              </a:rPr>
            </a:br>
            <a:r>
              <a:rPr lang="ru-RU" sz="2800" b="0" i="0" dirty="0">
                <a:solidFill>
                  <a:schemeClr val="tx1"/>
                </a:solidFill>
                <a:effectLst/>
                <a:latin typeface="Times New Roman" panose="02020603050405020304" pitchFamily="18" charset="0"/>
                <a:cs typeface="Times New Roman" panose="02020603050405020304" pitchFamily="18" charset="0"/>
              </a:rPr>
              <a:t>5. Конструкция ЗАВ (бункеры). </a:t>
            </a:r>
            <a:br>
              <a:rPr lang="ru-RU" sz="2800" b="0" i="0" dirty="0">
                <a:solidFill>
                  <a:schemeClr val="tx1"/>
                </a:solidFill>
                <a:effectLst/>
                <a:latin typeface="Times New Roman" panose="02020603050405020304" pitchFamily="18" charset="0"/>
                <a:cs typeface="Times New Roman" panose="02020603050405020304" pitchFamily="18" charset="0"/>
              </a:rPr>
            </a:br>
            <a:r>
              <a:rPr lang="ru-RU" sz="2800" b="0" i="0" dirty="0">
                <a:solidFill>
                  <a:schemeClr val="tx1"/>
                </a:solidFill>
                <a:effectLst/>
                <a:latin typeface="Times New Roman" panose="02020603050405020304" pitchFamily="18" charset="0"/>
                <a:cs typeface="Times New Roman" panose="02020603050405020304" pitchFamily="18" charset="0"/>
              </a:rPr>
              <a:t>6. Сита и решета любого размера на все виды решетных зерноочистительных машин. </a:t>
            </a:r>
            <a:br>
              <a:rPr lang="ru-RU" sz="2800" b="0" i="0" dirty="0">
                <a:solidFill>
                  <a:schemeClr val="tx1"/>
                </a:solidFill>
                <a:effectLst/>
                <a:latin typeface="Times New Roman" panose="02020603050405020304" pitchFamily="18" charset="0"/>
                <a:cs typeface="Times New Roman" panose="02020603050405020304" pitchFamily="18" charset="0"/>
              </a:rPr>
            </a:br>
            <a:br>
              <a:rPr lang="en-US" sz="2800" b="0" i="0" dirty="0">
                <a:solidFill>
                  <a:schemeClr val="tx1"/>
                </a:solidFill>
                <a:effectLst/>
                <a:latin typeface="Times New Roman" panose="02020603050405020304" pitchFamily="18" charset="0"/>
                <a:cs typeface="Times New Roman" panose="02020603050405020304" pitchFamily="18" charset="0"/>
              </a:rPr>
            </a:br>
            <a:r>
              <a:rPr lang="ru-RU" sz="2800" b="0" i="0" dirty="0">
                <a:solidFill>
                  <a:schemeClr val="tx1"/>
                </a:solidFill>
                <a:effectLst/>
                <a:latin typeface="Times New Roman" panose="02020603050405020304" pitchFamily="18" charset="0"/>
                <a:cs typeface="Times New Roman" panose="02020603050405020304" pitchFamily="18" charset="0"/>
              </a:rPr>
              <a:t>Все машины характеризуются минимальными потерями и позволяют довести свойства входящего сырья до товарных кондиций, а также получать высококачественные семена.</a:t>
            </a:r>
            <a:br>
              <a:rPr lang="en-US" sz="2800" b="0" i="0" dirty="0">
                <a:solidFill>
                  <a:schemeClr val="tx1"/>
                </a:solidFill>
                <a:effectLst/>
                <a:latin typeface="Times New Roman" panose="02020603050405020304" pitchFamily="18" charset="0"/>
                <a:cs typeface="Times New Roman" panose="02020603050405020304" pitchFamily="18" charset="0"/>
              </a:rPr>
            </a:br>
            <a:r>
              <a:rPr lang="ru-RU" sz="2800" b="0" i="0" dirty="0">
                <a:solidFill>
                  <a:schemeClr val="tx1"/>
                </a:solidFill>
                <a:effectLst/>
                <a:latin typeface="Times New Roman" panose="02020603050405020304" pitchFamily="18" charset="0"/>
                <a:cs typeface="Times New Roman" panose="02020603050405020304" pitchFamily="18" charset="0"/>
              </a:rPr>
              <a:t>Все оборудование можно приобрести в </a:t>
            </a:r>
            <a:endParaRPr lang="ru-RU" sz="2800" dirty="0">
              <a:solidFill>
                <a:schemeClr val="tx1"/>
              </a:solidFill>
              <a:latin typeface="Times New Roman" panose="02020603050405020304" pitchFamily="18" charset="0"/>
              <a:cs typeface="Times New Roman" panose="02020603050405020304" pitchFamily="18" charset="0"/>
            </a:endParaRPr>
          </a:p>
        </p:txBody>
      </p:sp>
      <p:sp>
        <p:nvSpPr>
          <p:cNvPr id="4" name="object 6">
            <a:extLst>
              <a:ext uri="{FF2B5EF4-FFF2-40B4-BE49-F238E27FC236}">
                <a16:creationId xmlns:a16="http://schemas.microsoft.com/office/drawing/2014/main" id="{F0C13F4F-2CE2-9EED-CEF6-2FFBEDFE41DF}"/>
              </a:ext>
            </a:extLst>
          </p:cNvPr>
          <p:cNvSpPr>
            <a:spLocks noGrp="1"/>
          </p:cNvSpPr>
          <p:nvPr>
            <p:ph type="body" idx="1"/>
          </p:nvPr>
        </p:nvSpPr>
        <p:spPr>
          <a:xfrm>
            <a:off x="0" y="-26716"/>
            <a:ext cx="7062787" cy="738664"/>
          </a:xfrm>
          <a:custGeom>
            <a:avLst/>
            <a:gdLst/>
            <a:ahLst/>
            <a:cxnLst/>
            <a:rect l="l" t="t" r="r" b="b"/>
            <a:pathLst>
              <a:path w="10182225" h="759460">
                <a:moveTo>
                  <a:pt x="0" y="759383"/>
                </a:moveTo>
                <a:lnTo>
                  <a:pt x="10181882" y="759383"/>
                </a:lnTo>
                <a:lnTo>
                  <a:pt x="10181882" y="0"/>
                </a:lnTo>
                <a:lnTo>
                  <a:pt x="0" y="0"/>
                </a:lnTo>
                <a:lnTo>
                  <a:pt x="0" y="759383"/>
                </a:lnTo>
                <a:close/>
              </a:path>
            </a:pathLst>
          </a:custGeom>
          <a:solidFill>
            <a:srgbClr val="FFCD1B"/>
          </a:solidFill>
        </p:spPr>
        <p:txBody>
          <a:bodyPr wrap="square" lIns="0" tIns="0" rIns="0" bIns="0" rtlCol="0"/>
          <a:lstStyle/>
          <a:p>
            <a:r>
              <a:rPr lang="ru-RU" sz="4800" b="1" dirty="0">
                <a:latin typeface="Times New Roman" panose="02020603050405020304" pitchFamily="18" charset="0"/>
                <a:cs typeface="Times New Roman" panose="02020603050405020304" pitchFamily="18" charset="0"/>
              </a:rPr>
              <a:t>О предприятии</a:t>
            </a:r>
          </a:p>
        </p:txBody>
      </p:sp>
      <p:pic>
        <p:nvPicPr>
          <p:cNvPr id="5" name="Рисунок 4">
            <a:extLst>
              <a:ext uri="{FF2B5EF4-FFF2-40B4-BE49-F238E27FC236}">
                <a16:creationId xmlns:a16="http://schemas.microsoft.com/office/drawing/2014/main" id="{A47C71C9-FB63-348E-6051-EC2637215D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89701" y="6788190"/>
            <a:ext cx="3657599" cy="322728"/>
          </a:xfrm>
          <a:prstGeom prst="rect">
            <a:avLst/>
          </a:prstGeom>
        </p:spPr>
      </p:pic>
    </p:spTree>
    <p:extLst>
      <p:ext uri="{BB962C8B-B14F-4D97-AF65-F5344CB8AC3E}">
        <p14:creationId xmlns:p14="http://schemas.microsoft.com/office/powerpoint/2010/main" val="1447722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A701336B-0E46-9D7E-E48F-3D0A2181F4D3}"/>
              </a:ext>
            </a:extLst>
          </p:cNvPr>
          <p:cNvSpPr>
            <a:spLocks noGrp="1"/>
          </p:cNvSpPr>
          <p:nvPr>
            <p:ph type="body" idx="1"/>
          </p:nvPr>
        </p:nvSpPr>
        <p:spPr>
          <a:xfrm>
            <a:off x="279400" y="1374607"/>
            <a:ext cx="10134600" cy="4032258"/>
          </a:xfrm>
        </p:spPr>
        <p:txBody>
          <a:bodyPr/>
          <a:lstStyle/>
          <a:p>
            <a:pPr>
              <a:lnSpc>
                <a:spcPct val="107000"/>
              </a:lnSpc>
              <a:spcAft>
                <a:spcPts val="800"/>
              </a:spcAft>
            </a:pPr>
            <a:r>
              <a:rPr lang="ru-RU"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Типы бункеров</a:t>
            </a:r>
            <a:br>
              <a:rPr lang="ru-RU"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Емкость варьируется от 24 м до 100 м бункеров под оборудование и до 138 м для накопительных систем временного хранения.</a:t>
            </a:r>
            <a:br>
              <a:rPr lang="ru-RU"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Усиленная конструкция дает возможность установки мощных систем очистки зерна. Возможны варианты установки как ручных, так и электрических задвижек разгрузки. Различные варианты покрытия включая горячие цинкование, гарантируют максимально длительный срок эксплуатации.</a:t>
            </a:r>
            <a:endParaRPr lang="ru-RU"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sz="2400" dirty="0"/>
          </a:p>
        </p:txBody>
      </p:sp>
      <p:sp>
        <p:nvSpPr>
          <p:cNvPr id="4" name="object 4">
            <a:extLst>
              <a:ext uri="{FF2B5EF4-FFF2-40B4-BE49-F238E27FC236}">
                <a16:creationId xmlns:a16="http://schemas.microsoft.com/office/drawing/2014/main" id="{C4CE8F53-84BC-1887-6D79-95F19D73304F}"/>
              </a:ext>
            </a:extLst>
          </p:cNvPr>
          <p:cNvSpPr/>
          <p:nvPr/>
        </p:nvSpPr>
        <p:spPr>
          <a:xfrm>
            <a:off x="1294" y="310031"/>
            <a:ext cx="10692106" cy="1032993"/>
          </a:xfrm>
          <a:custGeom>
            <a:avLst/>
            <a:gdLst/>
            <a:ahLst/>
            <a:cxnLst/>
            <a:rect l="l" t="t" r="r" b="b"/>
            <a:pathLst>
              <a:path w="4930140" h="993140">
                <a:moveTo>
                  <a:pt x="0" y="992517"/>
                </a:moveTo>
                <a:lnTo>
                  <a:pt x="4929784" y="992517"/>
                </a:lnTo>
                <a:lnTo>
                  <a:pt x="4929784" y="0"/>
                </a:lnTo>
                <a:lnTo>
                  <a:pt x="0" y="0"/>
                </a:lnTo>
                <a:lnTo>
                  <a:pt x="0" y="992517"/>
                </a:lnTo>
                <a:close/>
              </a:path>
            </a:pathLst>
          </a:custGeom>
          <a:solidFill>
            <a:srgbClr val="FFCD1B"/>
          </a:solidFill>
        </p:spPr>
        <p:txBody>
          <a:bodyPr wrap="square" lIns="0" tIns="0" rIns="0" bIns="0" rtlCol="0"/>
          <a:lstStyle/>
          <a:p>
            <a:pPr marL="457200">
              <a:lnSpc>
                <a:spcPct val="107000"/>
              </a:lnSpc>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ru-RU" sz="3600" b="1" kern="100" dirty="0">
                <a:latin typeface="Times New Roman" panose="02020603050405020304" pitchFamily="18" charset="0"/>
                <a:ea typeface="Calibri" panose="020F0502020204030204" pitchFamily="34" charset="0"/>
                <a:cs typeface="Times New Roman" panose="02020603050405020304" pitchFamily="18" charset="0"/>
              </a:rPr>
              <a:t>Конструкции ЗАВ и бункеры</a:t>
            </a:r>
            <a:endParaRPr lang="ru-RU" sz="3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3CE15520-4E53-0F4A-938D-9C42B24E9C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99" y="4285781"/>
            <a:ext cx="4159251" cy="3119438"/>
          </a:xfrm>
          <a:prstGeom prst="rect">
            <a:avLst/>
          </a:prstGeom>
        </p:spPr>
      </p:pic>
      <p:pic>
        <p:nvPicPr>
          <p:cNvPr id="9" name="Рисунок 8">
            <a:extLst>
              <a:ext uri="{FF2B5EF4-FFF2-40B4-BE49-F238E27FC236}">
                <a16:creationId xmlns:a16="http://schemas.microsoft.com/office/drawing/2014/main" id="{D863A9DF-89F3-32E7-90FA-C0FB67B8CE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2076" y="4285781"/>
            <a:ext cx="4159250" cy="3119438"/>
          </a:xfrm>
          <a:prstGeom prst="rect">
            <a:avLst/>
          </a:prstGeom>
        </p:spPr>
      </p:pic>
    </p:spTree>
    <p:extLst>
      <p:ext uri="{BB962C8B-B14F-4D97-AF65-F5344CB8AC3E}">
        <p14:creationId xmlns:p14="http://schemas.microsoft.com/office/powerpoint/2010/main" val="721925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A701336B-0E46-9D7E-E48F-3D0A2181F4D3}"/>
              </a:ext>
            </a:extLst>
          </p:cNvPr>
          <p:cNvSpPr>
            <a:spLocks noGrp="1"/>
          </p:cNvSpPr>
          <p:nvPr>
            <p:ph type="body" idx="1"/>
          </p:nvPr>
        </p:nvSpPr>
        <p:spPr>
          <a:xfrm>
            <a:off x="279400" y="1374607"/>
            <a:ext cx="10134600" cy="2451569"/>
          </a:xfrm>
        </p:spPr>
        <p:txBody>
          <a:bodyPr/>
          <a:lstStyle/>
          <a:p>
            <a:pPr>
              <a:lnSpc>
                <a:spcPct val="107000"/>
              </a:lnSpc>
              <a:spcAft>
                <a:spcPts val="800"/>
              </a:spcAft>
            </a:pP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Зерносушилки конвейерного типа производительностью от 14 до 65 тонн в час. Могут работать на дизельном топливе, на газе или на мазуте. Для комфортной эксплуатации дополнительно комплектуются бункером предварительного нагрева, а также утеплением.</a:t>
            </a:r>
            <a:endParaRPr lang="ru-RU"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sz="2400" dirty="0"/>
          </a:p>
        </p:txBody>
      </p:sp>
      <p:sp>
        <p:nvSpPr>
          <p:cNvPr id="4" name="object 4">
            <a:extLst>
              <a:ext uri="{FF2B5EF4-FFF2-40B4-BE49-F238E27FC236}">
                <a16:creationId xmlns:a16="http://schemas.microsoft.com/office/drawing/2014/main" id="{C4CE8F53-84BC-1887-6D79-95F19D73304F}"/>
              </a:ext>
            </a:extLst>
          </p:cNvPr>
          <p:cNvSpPr/>
          <p:nvPr/>
        </p:nvSpPr>
        <p:spPr>
          <a:xfrm>
            <a:off x="1294" y="310031"/>
            <a:ext cx="10692106" cy="1032993"/>
          </a:xfrm>
          <a:custGeom>
            <a:avLst/>
            <a:gdLst/>
            <a:ahLst/>
            <a:cxnLst/>
            <a:rect l="l" t="t" r="r" b="b"/>
            <a:pathLst>
              <a:path w="4930140" h="993140">
                <a:moveTo>
                  <a:pt x="0" y="992517"/>
                </a:moveTo>
                <a:lnTo>
                  <a:pt x="4929784" y="992517"/>
                </a:lnTo>
                <a:lnTo>
                  <a:pt x="4929784" y="0"/>
                </a:lnTo>
                <a:lnTo>
                  <a:pt x="0" y="0"/>
                </a:lnTo>
                <a:lnTo>
                  <a:pt x="0" y="992517"/>
                </a:lnTo>
                <a:close/>
              </a:path>
            </a:pathLst>
          </a:custGeom>
          <a:solidFill>
            <a:srgbClr val="FFCD1B"/>
          </a:solidFill>
        </p:spPr>
        <p:txBody>
          <a:bodyPr wrap="square" lIns="0" tIns="0" rIns="0" bIns="0" rtlCol="0"/>
          <a:lstStyle/>
          <a:p>
            <a:pPr marL="457200">
              <a:lnSpc>
                <a:spcPct val="107000"/>
              </a:lnSpc>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ru-RU" sz="3600" b="1" kern="100" dirty="0">
                <a:latin typeface="Times New Roman" panose="02020603050405020304" pitchFamily="18" charset="0"/>
                <a:ea typeface="Calibri" panose="020F0502020204030204" pitchFamily="34" charset="0"/>
                <a:cs typeface="Times New Roman" panose="02020603050405020304" pitchFamily="18" charset="0"/>
              </a:rPr>
              <a:t>Зерносушилка конвейерная</a:t>
            </a:r>
            <a:endParaRPr lang="ru-RU" sz="3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Рисунок 7">
            <a:extLst>
              <a:ext uri="{FF2B5EF4-FFF2-40B4-BE49-F238E27FC236}">
                <a16:creationId xmlns:a16="http://schemas.microsoft.com/office/drawing/2014/main" id="{EF1CFACE-1DB7-2D57-2108-375012F779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8300" y="2562225"/>
            <a:ext cx="3581400" cy="4939234"/>
          </a:xfrm>
          <a:prstGeom prst="rect">
            <a:avLst/>
          </a:prstGeom>
        </p:spPr>
      </p:pic>
      <p:pic>
        <p:nvPicPr>
          <p:cNvPr id="6" name="Рисунок 5">
            <a:extLst>
              <a:ext uri="{FF2B5EF4-FFF2-40B4-BE49-F238E27FC236}">
                <a16:creationId xmlns:a16="http://schemas.microsoft.com/office/drawing/2014/main" id="{F35BC9F4-6A76-FC3F-ED8F-071A150045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100" y="2955257"/>
            <a:ext cx="6061603" cy="4546202"/>
          </a:xfrm>
          <a:prstGeom prst="rect">
            <a:avLst/>
          </a:prstGeom>
        </p:spPr>
      </p:pic>
    </p:spTree>
    <p:extLst>
      <p:ext uri="{BB962C8B-B14F-4D97-AF65-F5344CB8AC3E}">
        <p14:creationId xmlns:p14="http://schemas.microsoft.com/office/powerpoint/2010/main" val="2966473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289"/>
            <a:ext cx="10692003" cy="75567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703389"/>
            <a:ext cx="4054475" cy="873760"/>
          </a:xfrm>
          <a:custGeom>
            <a:avLst/>
            <a:gdLst/>
            <a:ahLst/>
            <a:cxnLst/>
            <a:rect l="l" t="t" r="r" b="b"/>
            <a:pathLst>
              <a:path w="4054475" h="873760">
                <a:moveTo>
                  <a:pt x="0" y="873683"/>
                </a:moveTo>
                <a:lnTo>
                  <a:pt x="4054322" y="873683"/>
                </a:lnTo>
                <a:lnTo>
                  <a:pt x="4054322" y="0"/>
                </a:lnTo>
                <a:lnTo>
                  <a:pt x="0" y="0"/>
                </a:lnTo>
                <a:lnTo>
                  <a:pt x="0" y="873683"/>
                </a:lnTo>
                <a:close/>
              </a:path>
            </a:pathLst>
          </a:custGeom>
          <a:solidFill>
            <a:srgbClr val="FFCD1B"/>
          </a:solidFill>
        </p:spPr>
        <p:txBody>
          <a:bodyPr wrap="square" lIns="0" tIns="0" rIns="0" bIns="0" rtlCol="0"/>
          <a:lstStyle/>
          <a:p>
            <a:endParaRPr/>
          </a:p>
        </p:txBody>
      </p:sp>
      <p:sp>
        <p:nvSpPr>
          <p:cNvPr id="4" name="object 4"/>
          <p:cNvSpPr txBox="1">
            <a:spLocks noGrp="1"/>
          </p:cNvSpPr>
          <p:nvPr>
            <p:ph type="title"/>
          </p:nvPr>
        </p:nvSpPr>
        <p:spPr>
          <a:xfrm>
            <a:off x="757349" y="670806"/>
            <a:ext cx="2809875" cy="791210"/>
          </a:xfrm>
          <a:prstGeom prst="rect">
            <a:avLst/>
          </a:prstGeom>
        </p:spPr>
        <p:txBody>
          <a:bodyPr vert="horz" wrap="square" lIns="0" tIns="15240" rIns="0" bIns="0" rtlCol="0">
            <a:spAutoFit/>
          </a:bodyPr>
          <a:lstStyle/>
          <a:p>
            <a:pPr marL="12700">
              <a:lnSpc>
                <a:spcPct val="100000"/>
              </a:lnSpc>
              <a:spcBef>
                <a:spcPts val="120"/>
              </a:spcBef>
            </a:pPr>
            <a:r>
              <a:rPr spc="-325" dirty="0">
                <a:latin typeface="Times New Roman" panose="02020603050405020304" pitchFamily="18" charset="0"/>
                <a:cs typeface="Times New Roman" panose="02020603050405020304" pitchFamily="18" charset="0"/>
              </a:rPr>
              <a:t>Контакты</a:t>
            </a:r>
          </a:p>
        </p:txBody>
      </p:sp>
      <p:sp>
        <p:nvSpPr>
          <p:cNvPr id="5" name="object 5"/>
          <p:cNvSpPr/>
          <p:nvPr/>
        </p:nvSpPr>
        <p:spPr>
          <a:xfrm>
            <a:off x="0" y="2210714"/>
            <a:ext cx="10692130" cy="3928745"/>
          </a:xfrm>
          <a:custGeom>
            <a:avLst/>
            <a:gdLst/>
            <a:ahLst/>
            <a:cxnLst/>
            <a:rect l="l" t="t" r="r" b="b"/>
            <a:pathLst>
              <a:path w="10692130" h="3928745">
                <a:moveTo>
                  <a:pt x="0" y="0"/>
                </a:moveTo>
                <a:lnTo>
                  <a:pt x="10692003" y="0"/>
                </a:lnTo>
                <a:lnTo>
                  <a:pt x="10692003" y="3928300"/>
                </a:lnTo>
                <a:lnTo>
                  <a:pt x="0" y="3928300"/>
                </a:lnTo>
                <a:lnTo>
                  <a:pt x="0" y="0"/>
                </a:lnTo>
                <a:close/>
              </a:path>
            </a:pathLst>
          </a:custGeom>
          <a:solidFill>
            <a:srgbClr val="000001">
              <a:alpha val="54998"/>
            </a:srgbClr>
          </a:solidFill>
        </p:spPr>
        <p:txBody>
          <a:bodyPr wrap="square" lIns="0" tIns="0" rIns="0" bIns="0" rtlCol="0"/>
          <a:lstStyle/>
          <a:p>
            <a:endParaRPr/>
          </a:p>
        </p:txBody>
      </p:sp>
      <p:sp>
        <p:nvSpPr>
          <p:cNvPr id="7" name="object 7"/>
          <p:cNvSpPr/>
          <p:nvPr/>
        </p:nvSpPr>
        <p:spPr>
          <a:xfrm>
            <a:off x="1640611" y="3603993"/>
            <a:ext cx="443865" cy="284480"/>
          </a:xfrm>
          <a:custGeom>
            <a:avLst/>
            <a:gdLst/>
            <a:ahLst/>
            <a:cxnLst/>
            <a:rect l="l" t="t" r="r" b="b"/>
            <a:pathLst>
              <a:path w="443864" h="284479">
                <a:moveTo>
                  <a:pt x="425119" y="0"/>
                </a:moveTo>
                <a:lnTo>
                  <a:pt x="18669" y="0"/>
                </a:lnTo>
                <a:lnTo>
                  <a:pt x="12496" y="3161"/>
                </a:lnTo>
                <a:lnTo>
                  <a:pt x="7472" y="7470"/>
                </a:lnTo>
                <a:lnTo>
                  <a:pt x="3379" y="12708"/>
                </a:lnTo>
                <a:lnTo>
                  <a:pt x="0" y="18656"/>
                </a:lnTo>
                <a:lnTo>
                  <a:pt x="0" y="265442"/>
                </a:lnTo>
                <a:lnTo>
                  <a:pt x="3381" y="271395"/>
                </a:lnTo>
                <a:lnTo>
                  <a:pt x="7477" y="276632"/>
                </a:lnTo>
                <a:lnTo>
                  <a:pt x="12501" y="280939"/>
                </a:lnTo>
                <a:lnTo>
                  <a:pt x="18669" y="284099"/>
                </a:lnTo>
                <a:lnTo>
                  <a:pt x="425119" y="284099"/>
                </a:lnTo>
                <a:lnTo>
                  <a:pt x="431651" y="280597"/>
                </a:lnTo>
                <a:lnTo>
                  <a:pt x="436921" y="275959"/>
                </a:lnTo>
                <a:lnTo>
                  <a:pt x="440957" y="270209"/>
                </a:lnTo>
                <a:lnTo>
                  <a:pt x="443788" y="263372"/>
                </a:lnTo>
                <a:lnTo>
                  <a:pt x="443788" y="254139"/>
                </a:lnTo>
                <a:lnTo>
                  <a:pt x="30810" y="254139"/>
                </a:lnTo>
                <a:lnTo>
                  <a:pt x="31079" y="197196"/>
                </a:lnTo>
                <a:lnTo>
                  <a:pt x="31144" y="50825"/>
                </a:lnTo>
                <a:lnTo>
                  <a:pt x="31216" y="50012"/>
                </a:lnTo>
                <a:lnTo>
                  <a:pt x="31330" y="47472"/>
                </a:lnTo>
                <a:lnTo>
                  <a:pt x="405064" y="47472"/>
                </a:lnTo>
                <a:lnTo>
                  <a:pt x="407860" y="45758"/>
                </a:lnTo>
                <a:lnTo>
                  <a:pt x="409575" y="44767"/>
                </a:lnTo>
                <a:lnTo>
                  <a:pt x="411365" y="43700"/>
                </a:lnTo>
                <a:lnTo>
                  <a:pt x="443788" y="43700"/>
                </a:lnTo>
                <a:lnTo>
                  <a:pt x="443788" y="20739"/>
                </a:lnTo>
                <a:lnTo>
                  <a:pt x="440955" y="13903"/>
                </a:lnTo>
                <a:lnTo>
                  <a:pt x="436916" y="8154"/>
                </a:lnTo>
                <a:lnTo>
                  <a:pt x="431646" y="3513"/>
                </a:lnTo>
                <a:lnTo>
                  <a:pt x="425119" y="0"/>
                </a:lnTo>
                <a:close/>
              </a:path>
              <a:path w="443864" h="284479">
                <a:moveTo>
                  <a:pt x="195891" y="253355"/>
                </a:moveTo>
                <a:lnTo>
                  <a:pt x="35001" y="253428"/>
                </a:lnTo>
                <a:lnTo>
                  <a:pt x="30810" y="254139"/>
                </a:lnTo>
                <a:lnTo>
                  <a:pt x="443788" y="254139"/>
                </a:lnTo>
                <a:lnTo>
                  <a:pt x="443788" y="253542"/>
                </a:lnTo>
                <a:lnTo>
                  <a:pt x="410362" y="253542"/>
                </a:lnTo>
                <a:lnTo>
                  <a:pt x="195891" y="253355"/>
                </a:lnTo>
                <a:close/>
              </a:path>
              <a:path w="443864" h="284479">
                <a:moveTo>
                  <a:pt x="443788" y="43700"/>
                </a:moveTo>
                <a:lnTo>
                  <a:pt x="411365" y="43700"/>
                </a:lnTo>
                <a:lnTo>
                  <a:pt x="413550" y="46151"/>
                </a:lnTo>
                <a:lnTo>
                  <a:pt x="412648" y="48628"/>
                </a:lnTo>
                <a:lnTo>
                  <a:pt x="412723" y="197196"/>
                </a:lnTo>
                <a:lnTo>
                  <a:pt x="412915" y="243649"/>
                </a:lnTo>
                <a:lnTo>
                  <a:pt x="412978" y="252094"/>
                </a:lnTo>
                <a:lnTo>
                  <a:pt x="410362" y="253542"/>
                </a:lnTo>
                <a:lnTo>
                  <a:pt x="443788" y="253542"/>
                </a:lnTo>
                <a:lnTo>
                  <a:pt x="443788" y="43700"/>
                </a:lnTo>
                <a:close/>
              </a:path>
              <a:path w="443864" h="284479">
                <a:moveTo>
                  <a:pt x="405064" y="47472"/>
                </a:moveTo>
                <a:lnTo>
                  <a:pt x="31330" y="47472"/>
                </a:lnTo>
                <a:lnTo>
                  <a:pt x="208864" y="152311"/>
                </a:lnTo>
                <a:lnTo>
                  <a:pt x="215726" y="155491"/>
                </a:lnTo>
                <a:lnTo>
                  <a:pt x="222205" y="156427"/>
                </a:lnTo>
                <a:lnTo>
                  <a:pt x="228655" y="155184"/>
                </a:lnTo>
                <a:lnTo>
                  <a:pt x="235432" y="151828"/>
                </a:lnTo>
                <a:lnTo>
                  <a:pt x="405064" y="47472"/>
                </a:lnTo>
                <a:close/>
              </a:path>
            </a:pathLst>
          </a:custGeom>
          <a:solidFill>
            <a:srgbClr val="FFFFFF"/>
          </a:solidFill>
        </p:spPr>
        <p:txBody>
          <a:bodyPr wrap="square" lIns="0" tIns="0" rIns="0" bIns="0" rtlCol="0"/>
          <a:lstStyle/>
          <a:p>
            <a:endParaRPr/>
          </a:p>
        </p:txBody>
      </p:sp>
      <p:sp>
        <p:nvSpPr>
          <p:cNvPr id="8" name="object 8"/>
          <p:cNvSpPr txBox="1"/>
          <p:nvPr/>
        </p:nvSpPr>
        <p:spPr>
          <a:xfrm>
            <a:off x="2327376" y="2703117"/>
            <a:ext cx="3289935" cy="1824667"/>
          </a:xfrm>
          <a:prstGeom prst="rect">
            <a:avLst/>
          </a:prstGeom>
        </p:spPr>
        <p:txBody>
          <a:bodyPr vert="horz" wrap="square" lIns="0" tIns="13970" rIns="0" bIns="0" rtlCol="0">
            <a:spAutoFit/>
          </a:bodyPr>
          <a:lstStyle/>
          <a:p>
            <a:pPr marL="12700">
              <a:lnSpc>
                <a:spcPct val="100000"/>
              </a:lnSpc>
              <a:spcBef>
                <a:spcPts val="110"/>
              </a:spcBef>
            </a:pPr>
            <a:r>
              <a:rPr lang="ru-RU" sz="2900" spc="85" dirty="0">
                <a:solidFill>
                  <a:srgbClr val="FFFFFF"/>
                </a:solidFill>
                <a:latin typeface="Calibri"/>
                <a:cs typeface="Calibri"/>
              </a:rPr>
              <a:t>+7</a:t>
            </a:r>
            <a:r>
              <a:rPr lang="en-US" sz="2900" spc="85" dirty="0">
                <a:solidFill>
                  <a:srgbClr val="FFFFFF"/>
                </a:solidFill>
                <a:latin typeface="Calibri"/>
                <a:cs typeface="Calibri"/>
              </a:rPr>
              <a:t>9059889800</a:t>
            </a:r>
            <a:endParaRPr lang="ru-RU" sz="2900" dirty="0">
              <a:latin typeface="Calibri"/>
              <a:cs typeface="Calibri"/>
            </a:endParaRPr>
          </a:p>
          <a:p>
            <a:pPr marL="121285" marR="5080" indent="-44450">
              <a:lnSpc>
                <a:spcPct val="174900"/>
              </a:lnSpc>
              <a:spcBef>
                <a:spcPts val="155"/>
              </a:spcBef>
            </a:pPr>
            <a:r>
              <a:rPr lang="en-US" sz="2650" b="1" spc="25" dirty="0">
                <a:solidFill>
                  <a:srgbClr val="FFFFFF"/>
                </a:solidFill>
                <a:latin typeface="Calibri"/>
                <a:cs typeface="Calibri"/>
                <a:hlinkClick r:id="rId3"/>
              </a:rPr>
              <a:t>info@azzm22</a:t>
            </a:r>
            <a:r>
              <a:rPr sz="2650" spc="25" dirty="0">
                <a:solidFill>
                  <a:srgbClr val="FFFFFF"/>
                </a:solidFill>
                <a:latin typeface="Calibri"/>
                <a:cs typeface="Calibri"/>
                <a:hlinkClick r:id="rId3"/>
              </a:rPr>
              <a:t>.ru </a:t>
            </a:r>
            <a:r>
              <a:rPr sz="2650" spc="10" dirty="0">
                <a:solidFill>
                  <a:srgbClr val="FFFFFF"/>
                </a:solidFill>
                <a:latin typeface="Calibri"/>
                <a:cs typeface="Calibri"/>
              </a:rPr>
              <a:t> </a:t>
            </a:r>
            <a:r>
              <a:rPr sz="2650" b="1" spc="10" dirty="0">
                <a:solidFill>
                  <a:srgbClr val="FFFFFF"/>
                </a:solidFill>
                <a:latin typeface="Calibri"/>
                <a:cs typeface="Calibri"/>
              </a:rPr>
              <a:t>a</a:t>
            </a:r>
            <a:r>
              <a:rPr lang="en-US" sz="2650" b="1" spc="10" dirty="0">
                <a:solidFill>
                  <a:srgbClr val="FFFFFF"/>
                </a:solidFill>
                <a:latin typeface="Calibri"/>
                <a:cs typeface="Calibri"/>
              </a:rPr>
              <a:t>zzm22.ru</a:t>
            </a:r>
            <a:endParaRPr sz="2650" dirty="0">
              <a:latin typeface="Calibri"/>
              <a:cs typeface="Calibri"/>
            </a:endParaRPr>
          </a:p>
        </p:txBody>
      </p:sp>
      <p:sp>
        <p:nvSpPr>
          <p:cNvPr id="9" name="object 9"/>
          <p:cNvSpPr txBox="1"/>
          <p:nvPr/>
        </p:nvSpPr>
        <p:spPr>
          <a:xfrm>
            <a:off x="2327275" y="5035738"/>
            <a:ext cx="6642734" cy="428625"/>
          </a:xfrm>
          <a:prstGeom prst="rect">
            <a:avLst/>
          </a:prstGeom>
        </p:spPr>
        <p:txBody>
          <a:bodyPr vert="horz" wrap="square" lIns="0" tIns="11430" rIns="0" bIns="0" rtlCol="0">
            <a:spAutoFit/>
          </a:bodyPr>
          <a:lstStyle/>
          <a:p>
            <a:pPr marL="12700">
              <a:lnSpc>
                <a:spcPct val="100000"/>
              </a:lnSpc>
              <a:spcBef>
                <a:spcPts val="90"/>
              </a:spcBef>
            </a:pPr>
            <a:r>
              <a:rPr sz="2650" spc="-130" dirty="0">
                <a:solidFill>
                  <a:srgbClr val="FFFFFF"/>
                </a:solidFill>
                <a:latin typeface="Calibri"/>
                <a:cs typeface="Calibri"/>
              </a:rPr>
              <a:t>г. </a:t>
            </a:r>
            <a:r>
              <a:rPr lang="ru-RU" sz="2650" spc="90" dirty="0">
                <a:solidFill>
                  <a:srgbClr val="FFFFFF"/>
                </a:solidFill>
                <a:latin typeface="Calibri"/>
                <a:cs typeface="Calibri"/>
              </a:rPr>
              <a:t> Барнаул, ул. Трактовая 2Л</a:t>
            </a:r>
            <a:r>
              <a:rPr sz="2650" spc="-365" dirty="0">
                <a:solidFill>
                  <a:srgbClr val="FFFFFF"/>
                </a:solidFill>
                <a:latin typeface="Calibri"/>
                <a:cs typeface="Calibri"/>
              </a:rPr>
              <a:t> </a:t>
            </a:r>
            <a:r>
              <a:rPr lang="ru-RU" sz="2650" spc="-365" dirty="0">
                <a:solidFill>
                  <a:srgbClr val="FFFFFF"/>
                </a:solidFill>
                <a:latin typeface="Calibri"/>
                <a:cs typeface="Calibri"/>
              </a:rPr>
              <a:t>  </a:t>
            </a:r>
            <a:endParaRPr sz="2650" dirty="0">
              <a:latin typeface="Calibri"/>
              <a:cs typeface="Calibri"/>
            </a:endParaRPr>
          </a:p>
        </p:txBody>
      </p:sp>
      <p:sp>
        <p:nvSpPr>
          <p:cNvPr id="10" name="object 10"/>
          <p:cNvSpPr/>
          <p:nvPr/>
        </p:nvSpPr>
        <p:spPr>
          <a:xfrm>
            <a:off x="1708873" y="5087950"/>
            <a:ext cx="307340" cy="430530"/>
          </a:xfrm>
          <a:custGeom>
            <a:avLst/>
            <a:gdLst/>
            <a:ahLst/>
            <a:cxnLst/>
            <a:rect l="l" t="t" r="r" b="b"/>
            <a:pathLst>
              <a:path w="307339" h="430529">
                <a:moveTo>
                  <a:pt x="151041" y="0"/>
                </a:moveTo>
                <a:lnTo>
                  <a:pt x="102487" y="7916"/>
                </a:lnTo>
                <a:lnTo>
                  <a:pt x="61198" y="28944"/>
                </a:lnTo>
                <a:lnTo>
                  <a:pt x="29081" y="61169"/>
                </a:lnTo>
                <a:lnTo>
                  <a:pt x="8045" y="102679"/>
                </a:lnTo>
                <a:lnTo>
                  <a:pt x="0" y="151561"/>
                </a:lnTo>
                <a:lnTo>
                  <a:pt x="5835" y="188526"/>
                </a:lnTo>
                <a:lnTo>
                  <a:pt x="22256" y="236338"/>
                </a:lnTo>
                <a:lnTo>
                  <a:pt x="46050" y="289058"/>
                </a:lnTo>
                <a:lnTo>
                  <a:pt x="74002" y="340743"/>
                </a:lnTo>
                <a:lnTo>
                  <a:pt x="102901" y="385454"/>
                </a:lnTo>
                <a:lnTo>
                  <a:pt x="129533" y="417248"/>
                </a:lnTo>
                <a:lnTo>
                  <a:pt x="150685" y="430187"/>
                </a:lnTo>
                <a:lnTo>
                  <a:pt x="173121" y="419666"/>
                </a:lnTo>
                <a:lnTo>
                  <a:pt x="201172" y="388915"/>
                </a:lnTo>
                <a:lnTo>
                  <a:pt x="231454" y="344071"/>
                </a:lnTo>
                <a:lnTo>
                  <a:pt x="260584" y="291267"/>
                </a:lnTo>
                <a:lnTo>
                  <a:pt x="285176" y="236638"/>
                </a:lnTo>
                <a:lnTo>
                  <a:pt x="297108" y="200621"/>
                </a:lnTo>
                <a:lnTo>
                  <a:pt x="155092" y="200621"/>
                </a:lnTo>
                <a:lnTo>
                  <a:pt x="134527" y="198277"/>
                </a:lnTo>
                <a:lnTo>
                  <a:pt x="119516" y="190039"/>
                </a:lnTo>
                <a:lnTo>
                  <a:pt x="110186" y="175729"/>
                </a:lnTo>
                <a:lnTo>
                  <a:pt x="106667" y="155168"/>
                </a:lnTo>
                <a:lnTo>
                  <a:pt x="108999" y="134580"/>
                </a:lnTo>
                <a:lnTo>
                  <a:pt x="117220" y="119562"/>
                </a:lnTo>
                <a:lnTo>
                  <a:pt x="131509" y="110229"/>
                </a:lnTo>
                <a:lnTo>
                  <a:pt x="152044" y="106692"/>
                </a:lnTo>
                <a:lnTo>
                  <a:pt x="299466" y="106692"/>
                </a:lnTo>
                <a:lnTo>
                  <a:pt x="297820" y="98247"/>
                </a:lnTo>
                <a:lnTo>
                  <a:pt x="275468" y="57591"/>
                </a:lnTo>
                <a:lnTo>
                  <a:pt x="242194" y="26389"/>
                </a:lnTo>
                <a:lnTo>
                  <a:pt x="200039" y="6554"/>
                </a:lnTo>
                <a:lnTo>
                  <a:pt x="151041" y="0"/>
                </a:lnTo>
                <a:close/>
              </a:path>
              <a:path w="307339" h="430529">
                <a:moveTo>
                  <a:pt x="299466" y="106692"/>
                </a:moveTo>
                <a:lnTo>
                  <a:pt x="152044" y="106692"/>
                </a:lnTo>
                <a:lnTo>
                  <a:pt x="172644" y="109027"/>
                </a:lnTo>
                <a:lnTo>
                  <a:pt x="187656" y="117297"/>
                </a:lnTo>
                <a:lnTo>
                  <a:pt x="196994" y="131624"/>
                </a:lnTo>
                <a:lnTo>
                  <a:pt x="200571" y="152133"/>
                </a:lnTo>
                <a:lnTo>
                  <a:pt x="198176" y="172668"/>
                </a:lnTo>
                <a:lnTo>
                  <a:pt x="189928" y="187712"/>
                </a:lnTo>
                <a:lnTo>
                  <a:pt x="175632" y="197088"/>
                </a:lnTo>
                <a:lnTo>
                  <a:pt x="155092" y="200621"/>
                </a:lnTo>
                <a:lnTo>
                  <a:pt x="297108" y="200621"/>
                </a:lnTo>
                <a:lnTo>
                  <a:pt x="301847" y="186318"/>
                </a:lnTo>
                <a:lnTo>
                  <a:pt x="307212" y="146443"/>
                </a:lnTo>
                <a:lnTo>
                  <a:pt x="299466" y="106692"/>
                </a:lnTo>
                <a:close/>
              </a:path>
            </a:pathLst>
          </a:custGeom>
          <a:solidFill>
            <a:srgbClr val="FFFFFF"/>
          </a:solidFill>
        </p:spPr>
        <p:txBody>
          <a:bodyPr wrap="square" lIns="0" tIns="0" rIns="0" bIns="0" rtlCol="0"/>
          <a:lstStyle/>
          <a:p>
            <a:endParaRPr/>
          </a:p>
        </p:txBody>
      </p:sp>
      <p:sp>
        <p:nvSpPr>
          <p:cNvPr id="11" name="object 11"/>
          <p:cNvSpPr/>
          <p:nvPr/>
        </p:nvSpPr>
        <p:spPr>
          <a:xfrm>
            <a:off x="1715902" y="2789187"/>
            <a:ext cx="294005" cy="384175"/>
          </a:xfrm>
          <a:custGeom>
            <a:avLst/>
            <a:gdLst/>
            <a:ahLst/>
            <a:cxnLst/>
            <a:rect l="l" t="t" r="r" b="b"/>
            <a:pathLst>
              <a:path w="294005" h="384175">
                <a:moveTo>
                  <a:pt x="85833" y="0"/>
                </a:moveTo>
                <a:lnTo>
                  <a:pt x="81642" y="749"/>
                </a:lnTo>
                <a:lnTo>
                  <a:pt x="18904" y="39090"/>
                </a:lnTo>
                <a:lnTo>
                  <a:pt x="16021" y="40640"/>
                </a:lnTo>
                <a:lnTo>
                  <a:pt x="5099" y="55791"/>
                </a:lnTo>
                <a:lnTo>
                  <a:pt x="1886" y="66535"/>
                </a:lnTo>
                <a:lnTo>
                  <a:pt x="946" y="72517"/>
                </a:lnTo>
                <a:lnTo>
                  <a:pt x="324" y="80251"/>
                </a:lnTo>
                <a:lnTo>
                  <a:pt x="0" y="86375"/>
                </a:lnTo>
                <a:lnTo>
                  <a:pt x="0" y="94945"/>
                </a:lnTo>
                <a:lnTo>
                  <a:pt x="163" y="100505"/>
                </a:lnTo>
                <a:lnTo>
                  <a:pt x="7322" y="146837"/>
                </a:lnTo>
                <a:lnTo>
                  <a:pt x="23539" y="194259"/>
                </a:lnTo>
                <a:lnTo>
                  <a:pt x="44442" y="236091"/>
                </a:lnTo>
                <a:lnTo>
                  <a:pt x="65227" y="269786"/>
                </a:lnTo>
                <a:lnTo>
                  <a:pt x="88677" y="301719"/>
                </a:lnTo>
                <a:lnTo>
                  <a:pt x="122765" y="337183"/>
                </a:lnTo>
                <a:lnTo>
                  <a:pt x="152840" y="360765"/>
                </a:lnTo>
                <a:lnTo>
                  <a:pt x="187204" y="378371"/>
                </a:lnTo>
                <a:lnTo>
                  <a:pt x="205391" y="383197"/>
                </a:lnTo>
                <a:lnTo>
                  <a:pt x="205632" y="383260"/>
                </a:lnTo>
                <a:lnTo>
                  <a:pt x="209061" y="383578"/>
                </a:lnTo>
                <a:lnTo>
                  <a:pt x="212693" y="383336"/>
                </a:lnTo>
                <a:lnTo>
                  <a:pt x="220351" y="381673"/>
                </a:lnTo>
                <a:lnTo>
                  <a:pt x="223628" y="380339"/>
                </a:lnTo>
                <a:lnTo>
                  <a:pt x="226320" y="378485"/>
                </a:lnTo>
                <a:lnTo>
                  <a:pt x="289858" y="339953"/>
                </a:lnTo>
                <a:lnTo>
                  <a:pt x="292652" y="335622"/>
                </a:lnTo>
                <a:lnTo>
                  <a:pt x="293262" y="330009"/>
                </a:lnTo>
                <a:lnTo>
                  <a:pt x="293453" y="325043"/>
                </a:lnTo>
                <a:lnTo>
                  <a:pt x="291446" y="320421"/>
                </a:lnTo>
                <a:lnTo>
                  <a:pt x="287217" y="316141"/>
                </a:lnTo>
                <a:lnTo>
                  <a:pt x="242919" y="273164"/>
                </a:lnTo>
                <a:lnTo>
                  <a:pt x="172955" y="273164"/>
                </a:lnTo>
                <a:lnTo>
                  <a:pt x="172485" y="273050"/>
                </a:lnTo>
                <a:lnTo>
                  <a:pt x="139160" y="244525"/>
                </a:lnTo>
                <a:lnTo>
                  <a:pt x="116884" y="212280"/>
                </a:lnTo>
                <a:lnTo>
                  <a:pt x="98495" y="177977"/>
                </a:lnTo>
                <a:lnTo>
                  <a:pt x="90367" y="154025"/>
                </a:lnTo>
                <a:lnTo>
                  <a:pt x="88589" y="146837"/>
                </a:lnTo>
                <a:lnTo>
                  <a:pt x="87840" y="140639"/>
                </a:lnTo>
                <a:lnTo>
                  <a:pt x="88094" y="135445"/>
                </a:lnTo>
                <a:lnTo>
                  <a:pt x="88259" y="134734"/>
                </a:lnTo>
                <a:lnTo>
                  <a:pt x="88652" y="133883"/>
                </a:lnTo>
                <a:lnTo>
                  <a:pt x="89872" y="131927"/>
                </a:lnTo>
                <a:lnTo>
                  <a:pt x="90481" y="131267"/>
                </a:lnTo>
                <a:lnTo>
                  <a:pt x="116478" y="115366"/>
                </a:lnTo>
                <a:lnTo>
                  <a:pt x="119412" y="112064"/>
                </a:lnTo>
                <a:lnTo>
                  <a:pt x="123476" y="103530"/>
                </a:lnTo>
                <a:lnTo>
                  <a:pt x="123882" y="99237"/>
                </a:lnTo>
                <a:lnTo>
                  <a:pt x="122663" y="94945"/>
                </a:lnTo>
                <a:lnTo>
                  <a:pt x="102064" y="13690"/>
                </a:lnTo>
                <a:lnTo>
                  <a:pt x="101035" y="10680"/>
                </a:lnTo>
                <a:lnTo>
                  <a:pt x="99549" y="8013"/>
                </a:lnTo>
                <a:lnTo>
                  <a:pt x="95675" y="3314"/>
                </a:lnTo>
                <a:lnTo>
                  <a:pt x="93174" y="1778"/>
                </a:lnTo>
                <a:lnTo>
                  <a:pt x="85833" y="0"/>
                </a:lnTo>
                <a:close/>
              </a:path>
              <a:path w="294005" h="384175">
                <a:moveTo>
                  <a:pt x="213341" y="253225"/>
                </a:moveTo>
                <a:lnTo>
                  <a:pt x="207918" y="253923"/>
                </a:lnTo>
                <a:lnTo>
                  <a:pt x="202736" y="256679"/>
                </a:lnTo>
                <a:lnTo>
                  <a:pt x="176943" y="272745"/>
                </a:lnTo>
                <a:lnTo>
                  <a:pt x="176079" y="272973"/>
                </a:lnTo>
                <a:lnTo>
                  <a:pt x="173768" y="273164"/>
                </a:lnTo>
                <a:lnTo>
                  <a:pt x="242919" y="273164"/>
                </a:lnTo>
                <a:lnTo>
                  <a:pt x="228454" y="259130"/>
                </a:lnTo>
                <a:lnTo>
                  <a:pt x="228098" y="259041"/>
                </a:lnTo>
                <a:lnTo>
                  <a:pt x="226079" y="257048"/>
                </a:lnTo>
                <a:lnTo>
                  <a:pt x="223044" y="255562"/>
                </a:lnTo>
                <a:lnTo>
                  <a:pt x="213341" y="253225"/>
                </a:lnTo>
                <a:close/>
              </a:path>
            </a:pathLst>
          </a:custGeom>
          <a:solidFill>
            <a:srgbClr val="FFFFFF"/>
          </a:solidFill>
        </p:spPr>
        <p:txBody>
          <a:bodyPr wrap="square" lIns="0" tIns="0" rIns="0" bIns="0" rtlCol="0"/>
          <a:lstStyle/>
          <a:p>
            <a:endParaRPr/>
          </a:p>
        </p:txBody>
      </p:sp>
      <p:sp>
        <p:nvSpPr>
          <p:cNvPr id="12" name="object 12"/>
          <p:cNvSpPr/>
          <p:nvPr/>
        </p:nvSpPr>
        <p:spPr>
          <a:xfrm>
            <a:off x="1710169" y="4311027"/>
            <a:ext cx="304800" cy="304800"/>
          </a:xfrm>
          <a:custGeom>
            <a:avLst/>
            <a:gdLst/>
            <a:ahLst/>
            <a:cxnLst/>
            <a:rect l="l" t="t" r="r" b="b"/>
            <a:pathLst>
              <a:path w="304800" h="304800">
                <a:moveTo>
                  <a:pt x="0" y="0"/>
                </a:moveTo>
                <a:lnTo>
                  <a:pt x="108953" y="304673"/>
                </a:lnTo>
                <a:lnTo>
                  <a:pt x="169367" y="211302"/>
                </a:lnTo>
                <a:lnTo>
                  <a:pt x="253238" y="211302"/>
                </a:lnTo>
                <a:lnTo>
                  <a:pt x="211302" y="169367"/>
                </a:lnTo>
                <a:lnTo>
                  <a:pt x="304673" y="108953"/>
                </a:lnTo>
                <a:lnTo>
                  <a:pt x="0" y="0"/>
                </a:lnTo>
                <a:close/>
              </a:path>
              <a:path w="304800" h="304800">
                <a:moveTo>
                  <a:pt x="253238" y="211302"/>
                </a:moveTo>
                <a:lnTo>
                  <a:pt x="169367" y="211302"/>
                </a:lnTo>
                <a:lnTo>
                  <a:pt x="234772" y="276720"/>
                </a:lnTo>
                <a:lnTo>
                  <a:pt x="244582" y="283235"/>
                </a:lnTo>
                <a:lnTo>
                  <a:pt x="255739" y="285407"/>
                </a:lnTo>
                <a:lnTo>
                  <a:pt x="266897" y="283235"/>
                </a:lnTo>
                <a:lnTo>
                  <a:pt x="276707" y="276720"/>
                </a:lnTo>
                <a:lnTo>
                  <a:pt x="283222" y="266908"/>
                </a:lnTo>
                <a:lnTo>
                  <a:pt x="285394" y="255746"/>
                </a:lnTo>
                <a:lnTo>
                  <a:pt x="283222" y="244584"/>
                </a:lnTo>
                <a:lnTo>
                  <a:pt x="276707" y="234772"/>
                </a:lnTo>
                <a:lnTo>
                  <a:pt x="253238" y="211302"/>
                </a:lnTo>
                <a:close/>
              </a:path>
            </a:pathLst>
          </a:custGeom>
          <a:solidFill>
            <a:srgbClr val="FFFFFF"/>
          </a:solid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1691" y="0"/>
            <a:ext cx="10670540" cy="7560309"/>
          </a:xfrm>
          <a:custGeom>
            <a:avLst/>
            <a:gdLst/>
            <a:ahLst/>
            <a:cxnLst/>
            <a:rect l="l" t="t" r="r" b="b"/>
            <a:pathLst>
              <a:path w="10670540" h="7560309">
                <a:moveTo>
                  <a:pt x="0" y="7560056"/>
                </a:moveTo>
                <a:lnTo>
                  <a:pt x="10670311" y="7560056"/>
                </a:lnTo>
                <a:lnTo>
                  <a:pt x="10670311" y="0"/>
                </a:lnTo>
                <a:lnTo>
                  <a:pt x="0" y="0"/>
                </a:lnTo>
                <a:lnTo>
                  <a:pt x="0" y="7560056"/>
                </a:lnTo>
                <a:close/>
              </a:path>
            </a:pathLst>
          </a:custGeom>
          <a:solidFill>
            <a:srgbClr val="F2F2F2"/>
          </a:solidFill>
        </p:spPr>
        <p:txBody>
          <a:bodyPr wrap="square" lIns="0" tIns="0" rIns="0" bIns="0" rtlCol="0"/>
          <a:lstStyle/>
          <a:p>
            <a:endParaRPr/>
          </a:p>
        </p:txBody>
      </p:sp>
      <p:sp>
        <p:nvSpPr>
          <p:cNvPr id="3" name="object 3"/>
          <p:cNvSpPr/>
          <p:nvPr/>
        </p:nvSpPr>
        <p:spPr>
          <a:xfrm>
            <a:off x="0" y="28187"/>
            <a:ext cx="10670298" cy="376151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783215" y="3819998"/>
            <a:ext cx="6908787" cy="374005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699" y="3803067"/>
            <a:ext cx="3799992" cy="375698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238" y="278485"/>
            <a:ext cx="10182225" cy="759460"/>
          </a:xfrm>
          <a:custGeom>
            <a:avLst/>
            <a:gdLst/>
            <a:ahLst/>
            <a:cxnLst/>
            <a:rect l="l" t="t" r="r" b="b"/>
            <a:pathLst>
              <a:path w="10182225" h="759460">
                <a:moveTo>
                  <a:pt x="0" y="759383"/>
                </a:moveTo>
                <a:lnTo>
                  <a:pt x="10181882" y="759383"/>
                </a:lnTo>
                <a:lnTo>
                  <a:pt x="10181882" y="0"/>
                </a:lnTo>
                <a:lnTo>
                  <a:pt x="0" y="0"/>
                </a:lnTo>
                <a:lnTo>
                  <a:pt x="0" y="759383"/>
                </a:lnTo>
                <a:close/>
              </a:path>
            </a:pathLst>
          </a:custGeom>
          <a:solidFill>
            <a:srgbClr val="FFCD1B"/>
          </a:solidFill>
        </p:spPr>
        <p:txBody>
          <a:bodyPr wrap="square" lIns="0" tIns="0" rIns="0" bIns="0" rtlCol="0"/>
          <a:lstStyle/>
          <a:p>
            <a:endParaRPr/>
          </a:p>
        </p:txBody>
      </p:sp>
      <p:sp>
        <p:nvSpPr>
          <p:cNvPr id="7" name="object 7"/>
          <p:cNvSpPr txBox="1">
            <a:spLocks noGrp="1"/>
          </p:cNvSpPr>
          <p:nvPr>
            <p:ph type="title"/>
          </p:nvPr>
        </p:nvSpPr>
        <p:spPr>
          <a:xfrm>
            <a:off x="346341" y="268230"/>
            <a:ext cx="9450070" cy="605294"/>
          </a:xfrm>
          <a:prstGeom prst="rect">
            <a:avLst/>
          </a:prstGeom>
        </p:spPr>
        <p:txBody>
          <a:bodyPr vert="horz" wrap="square" lIns="0" tIns="12700" rIns="0" bIns="0" rtlCol="0">
            <a:spAutoFit/>
          </a:bodyPr>
          <a:lstStyle/>
          <a:p>
            <a:pPr marL="12700">
              <a:lnSpc>
                <a:spcPct val="100000"/>
              </a:lnSpc>
              <a:spcBef>
                <a:spcPts val="100"/>
              </a:spcBef>
            </a:pPr>
            <a:r>
              <a:rPr sz="3850" spc="-240" dirty="0">
                <a:latin typeface="Times New Roman" panose="02020603050405020304" pitchFamily="18" charset="0"/>
                <a:cs typeface="Times New Roman" panose="02020603050405020304" pitchFamily="18" charset="0"/>
              </a:rPr>
              <a:t>Производственные </a:t>
            </a:r>
            <a:r>
              <a:rPr sz="3850" dirty="0">
                <a:latin typeface="Times New Roman" panose="02020603050405020304" pitchFamily="18" charset="0"/>
                <a:cs typeface="Times New Roman" panose="02020603050405020304" pitchFamily="18" charset="0"/>
              </a:rPr>
              <a:t>достижения</a:t>
            </a:r>
          </a:p>
        </p:txBody>
      </p:sp>
      <p:sp>
        <p:nvSpPr>
          <p:cNvPr id="8" name="object 8"/>
          <p:cNvSpPr txBox="1"/>
          <p:nvPr/>
        </p:nvSpPr>
        <p:spPr>
          <a:xfrm>
            <a:off x="839353" y="1138110"/>
            <a:ext cx="9142730" cy="495007"/>
          </a:xfrm>
          <a:prstGeom prst="rect">
            <a:avLst/>
          </a:prstGeom>
        </p:spPr>
        <p:txBody>
          <a:bodyPr vert="horz" wrap="square" lIns="0" tIns="33020" rIns="0" bIns="0" rtlCol="0">
            <a:spAutoFit/>
          </a:bodyPr>
          <a:lstStyle/>
          <a:p>
            <a:pPr marL="12700" marR="5080" indent="-635" algn="just">
              <a:lnSpc>
                <a:spcPts val="1800"/>
              </a:lnSpc>
              <a:spcBef>
                <a:spcPts val="260"/>
              </a:spcBef>
            </a:pPr>
            <a:r>
              <a:rPr sz="1600" spc="50" dirty="0">
                <a:solidFill>
                  <a:srgbClr val="1C1C1B"/>
                </a:solidFill>
                <a:latin typeface="Arial" panose="020B0604020202020204" pitchFamily="34" charset="0"/>
                <a:cs typeface="Arial" panose="020B0604020202020204" pitchFamily="34" charset="0"/>
              </a:rPr>
              <a:t>Производство </a:t>
            </a:r>
            <a:r>
              <a:rPr sz="1600" spc="100" dirty="0">
                <a:solidFill>
                  <a:srgbClr val="1C1C1B"/>
                </a:solidFill>
                <a:latin typeface="Arial" panose="020B0604020202020204" pitchFamily="34" charset="0"/>
                <a:cs typeface="Arial" panose="020B0604020202020204" pitchFamily="34" charset="0"/>
              </a:rPr>
              <a:t>с </a:t>
            </a:r>
            <a:r>
              <a:rPr sz="1600" spc="15" dirty="0">
                <a:solidFill>
                  <a:srgbClr val="1C1C1B"/>
                </a:solidFill>
                <a:latin typeface="Arial" panose="020B0604020202020204" pitchFamily="34" charset="0"/>
                <a:cs typeface="Arial" panose="020B0604020202020204" pitchFamily="34" charset="0"/>
              </a:rPr>
              <a:t>высококвалифицированным </a:t>
            </a:r>
            <a:r>
              <a:rPr sz="1600" spc="25" dirty="0">
                <a:solidFill>
                  <a:srgbClr val="1C1C1B"/>
                </a:solidFill>
                <a:latin typeface="Arial" panose="020B0604020202020204" pitchFamily="34" charset="0"/>
                <a:cs typeface="Arial" panose="020B0604020202020204" pitchFamily="34" charset="0"/>
              </a:rPr>
              <a:t>персоналом </a:t>
            </a:r>
            <a:r>
              <a:rPr sz="1600" spc="30" dirty="0">
                <a:solidFill>
                  <a:srgbClr val="1C1C1B"/>
                </a:solidFill>
                <a:latin typeface="Arial" panose="020B0604020202020204" pitchFamily="34" charset="0"/>
                <a:cs typeface="Arial" panose="020B0604020202020204" pitchFamily="34" charset="0"/>
              </a:rPr>
              <a:t>и </a:t>
            </a:r>
            <a:r>
              <a:rPr sz="1600" spc="5" dirty="0">
                <a:solidFill>
                  <a:srgbClr val="1C1C1B"/>
                </a:solidFill>
                <a:latin typeface="Arial" panose="020B0604020202020204" pitchFamily="34" charset="0"/>
                <a:cs typeface="Arial" panose="020B0604020202020204" pitchFamily="34" charset="0"/>
              </a:rPr>
              <a:t>современным </a:t>
            </a:r>
            <a:r>
              <a:rPr sz="1600" spc="25" dirty="0">
                <a:solidFill>
                  <a:srgbClr val="1C1C1B"/>
                </a:solidFill>
                <a:latin typeface="Arial" panose="020B0604020202020204" pitchFamily="34" charset="0"/>
                <a:cs typeface="Arial" panose="020B0604020202020204" pitchFamily="34" charset="0"/>
              </a:rPr>
              <a:t>высокотехнологичным  </a:t>
            </a:r>
            <a:r>
              <a:rPr sz="1600" spc="10" dirty="0">
                <a:solidFill>
                  <a:srgbClr val="1C1C1B"/>
                </a:solidFill>
                <a:latin typeface="Arial" panose="020B0604020202020204" pitchFamily="34" charset="0"/>
                <a:cs typeface="Arial" panose="020B0604020202020204" pitchFamily="34" charset="0"/>
              </a:rPr>
              <a:t>оборудованием</a:t>
            </a:r>
            <a:endParaRPr sz="1600" dirty="0">
              <a:latin typeface="Arial" panose="020B0604020202020204" pitchFamily="34" charset="0"/>
              <a:cs typeface="Arial" panose="020B0604020202020204" pitchFamily="34" charset="0"/>
            </a:endParaRPr>
          </a:p>
        </p:txBody>
      </p:sp>
      <p:sp>
        <p:nvSpPr>
          <p:cNvPr id="9" name="object 9"/>
          <p:cNvSpPr/>
          <p:nvPr/>
        </p:nvSpPr>
        <p:spPr>
          <a:xfrm>
            <a:off x="7171156" y="2032229"/>
            <a:ext cx="2941637" cy="2048840"/>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7159790" y="3312109"/>
            <a:ext cx="2961640" cy="788035"/>
          </a:xfrm>
          <a:custGeom>
            <a:avLst/>
            <a:gdLst/>
            <a:ahLst/>
            <a:cxnLst/>
            <a:rect l="l" t="t" r="r" b="b"/>
            <a:pathLst>
              <a:path w="2961640" h="788035">
                <a:moveTo>
                  <a:pt x="0" y="787869"/>
                </a:moveTo>
                <a:lnTo>
                  <a:pt x="2961462" y="787869"/>
                </a:lnTo>
                <a:lnTo>
                  <a:pt x="2961462" y="0"/>
                </a:lnTo>
                <a:lnTo>
                  <a:pt x="0" y="0"/>
                </a:lnTo>
                <a:lnTo>
                  <a:pt x="0" y="787869"/>
                </a:lnTo>
                <a:close/>
              </a:path>
            </a:pathLst>
          </a:custGeom>
          <a:solidFill>
            <a:srgbClr val="FFCD1B"/>
          </a:solidFill>
        </p:spPr>
        <p:txBody>
          <a:bodyPr wrap="square" lIns="0" tIns="0" rIns="0" bIns="0" rtlCol="0"/>
          <a:lstStyle/>
          <a:p>
            <a:endParaRPr/>
          </a:p>
        </p:txBody>
      </p:sp>
      <p:sp>
        <p:nvSpPr>
          <p:cNvPr id="11" name="object 11"/>
          <p:cNvSpPr/>
          <p:nvPr/>
        </p:nvSpPr>
        <p:spPr>
          <a:xfrm>
            <a:off x="3980078" y="2035962"/>
            <a:ext cx="2942374" cy="2049411"/>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761745" y="2032241"/>
            <a:ext cx="2944638" cy="2056104"/>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722288" y="3312109"/>
            <a:ext cx="2961640" cy="788035"/>
          </a:xfrm>
          <a:custGeom>
            <a:avLst/>
            <a:gdLst/>
            <a:ahLst/>
            <a:cxnLst/>
            <a:rect l="l" t="t" r="r" b="b"/>
            <a:pathLst>
              <a:path w="2961640" h="788035">
                <a:moveTo>
                  <a:pt x="0" y="787869"/>
                </a:moveTo>
                <a:lnTo>
                  <a:pt x="2961462" y="787869"/>
                </a:lnTo>
                <a:lnTo>
                  <a:pt x="2961462" y="0"/>
                </a:lnTo>
                <a:lnTo>
                  <a:pt x="0" y="0"/>
                </a:lnTo>
                <a:lnTo>
                  <a:pt x="0" y="787869"/>
                </a:lnTo>
                <a:close/>
              </a:path>
            </a:pathLst>
          </a:custGeom>
          <a:solidFill>
            <a:srgbClr val="FFCD1B"/>
          </a:solidFill>
        </p:spPr>
        <p:txBody>
          <a:bodyPr wrap="square" lIns="0" tIns="0" rIns="0" bIns="0" rtlCol="0"/>
          <a:lstStyle/>
          <a:p>
            <a:endParaRPr/>
          </a:p>
        </p:txBody>
      </p:sp>
      <p:sp>
        <p:nvSpPr>
          <p:cNvPr id="14" name="object 14"/>
          <p:cNvSpPr txBox="1"/>
          <p:nvPr/>
        </p:nvSpPr>
        <p:spPr>
          <a:xfrm>
            <a:off x="1577479" y="3402448"/>
            <a:ext cx="1330960" cy="242570"/>
          </a:xfrm>
          <a:prstGeom prst="rect">
            <a:avLst/>
          </a:prstGeom>
        </p:spPr>
        <p:txBody>
          <a:bodyPr vert="horz" wrap="square" lIns="0" tIns="15240" rIns="0" bIns="0" rtlCol="0">
            <a:spAutoFit/>
          </a:bodyPr>
          <a:lstStyle/>
          <a:p>
            <a:pPr>
              <a:lnSpc>
                <a:spcPct val="100000"/>
              </a:lnSpc>
              <a:spcBef>
                <a:spcPts val="120"/>
              </a:spcBef>
            </a:pPr>
            <a:r>
              <a:rPr sz="1400" b="1" spc="35" dirty="0">
                <a:solidFill>
                  <a:srgbClr val="1C1C1B"/>
                </a:solidFill>
                <a:latin typeface="Calibri"/>
                <a:cs typeface="Calibri"/>
              </a:rPr>
              <a:t>Сотрудничество</a:t>
            </a:r>
            <a:endParaRPr sz="1400" dirty="0">
              <a:latin typeface="Calibri"/>
              <a:cs typeface="Calibri"/>
            </a:endParaRPr>
          </a:p>
        </p:txBody>
      </p:sp>
      <p:sp>
        <p:nvSpPr>
          <p:cNvPr id="15" name="object 15"/>
          <p:cNvSpPr txBox="1"/>
          <p:nvPr/>
        </p:nvSpPr>
        <p:spPr>
          <a:xfrm>
            <a:off x="964707" y="3583093"/>
            <a:ext cx="2546570" cy="230832"/>
          </a:xfrm>
          <a:prstGeom prst="rect">
            <a:avLst/>
          </a:prstGeom>
        </p:spPr>
        <p:txBody>
          <a:bodyPr vert="horz" wrap="square" lIns="0" tIns="15240" rIns="0" bIns="0" rtlCol="0">
            <a:spAutoFit/>
          </a:bodyPr>
          <a:lstStyle/>
          <a:p>
            <a:pPr>
              <a:lnSpc>
                <a:spcPct val="100000"/>
              </a:lnSpc>
              <a:spcBef>
                <a:spcPts val="120"/>
              </a:spcBef>
            </a:pPr>
            <a:r>
              <a:rPr sz="1400" b="1" spc="100" dirty="0">
                <a:solidFill>
                  <a:srgbClr val="1C1C1B"/>
                </a:solidFill>
                <a:latin typeface="Calibri"/>
                <a:cs typeface="Calibri"/>
              </a:rPr>
              <a:t>с</a:t>
            </a:r>
            <a:r>
              <a:rPr sz="1400" b="1" spc="-40" dirty="0">
                <a:solidFill>
                  <a:srgbClr val="1C1C1B"/>
                </a:solidFill>
                <a:latin typeface="Calibri"/>
                <a:cs typeface="Calibri"/>
              </a:rPr>
              <a:t> </a:t>
            </a:r>
            <a:r>
              <a:rPr sz="1400" b="1" spc="25" dirty="0">
                <a:solidFill>
                  <a:srgbClr val="1C1C1B"/>
                </a:solidFill>
                <a:latin typeface="Calibri"/>
                <a:cs typeface="Calibri"/>
              </a:rPr>
              <a:t>научное-исследовательскими</a:t>
            </a:r>
            <a:endParaRPr sz="1400" dirty="0">
              <a:latin typeface="Calibri"/>
              <a:cs typeface="Calibri"/>
            </a:endParaRPr>
          </a:p>
        </p:txBody>
      </p:sp>
      <p:sp>
        <p:nvSpPr>
          <p:cNvPr id="16" name="object 16"/>
          <p:cNvSpPr txBox="1"/>
          <p:nvPr/>
        </p:nvSpPr>
        <p:spPr>
          <a:xfrm>
            <a:off x="1723631" y="3763750"/>
            <a:ext cx="1038860" cy="230832"/>
          </a:xfrm>
          <a:prstGeom prst="rect">
            <a:avLst/>
          </a:prstGeom>
        </p:spPr>
        <p:txBody>
          <a:bodyPr vert="horz" wrap="square" lIns="0" tIns="15240" rIns="0" bIns="0" rtlCol="0">
            <a:spAutoFit/>
          </a:bodyPr>
          <a:lstStyle/>
          <a:p>
            <a:pPr>
              <a:lnSpc>
                <a:spcPct val="100000"/>
              </a:lnSpc>
              <a:spcBef>
                <a:spcPts val="120"/>
              </a:spcBef>
            </a:pPr>
            <a:r>
              <a:rPr sz="1400" b="1" spc="25" dirty="0">
                <a:solidFill>
                  <a:srgbClr val="1C1C1B"/>
                </a:solidFill>
                <a:latin typeface="Calibri"/>
                <a:cs typeface="Calibri"/>
              </a:rPr>
              <a:t>ин</a:t>
            </a:r>
            <a:r>
              <a:rPr sz="1400" b="1" spc="90" dirty="0">
                <a:solidFill>
                  <a:srgbClr val="1C1C1B"/>
                </a:solidFill>
                <a:latin typeface="Calibri"/>
                <a:cs typeface="Calibri"/>
              </a:rPr>
              <a:t>с</a:t>
            </a:r>
            <a:r>
              <a:rPr sz="1400" b="1" spc="50" dirty="0">
                <a:solidFill>
                  <a:srgbClr val="1C1C1B"/>
                </a:solidFill>
                <a:latin typeface="Calibri"/>
                <a:cs typeface="Calibri"/>
              </a:rPr>
              <a:t>ти</a:t>
            </a:r>
            <a:r>
              <a:rPr sz="1400" b="1" spc="85" dirty="0">
                <a:solidFill>
                  <a:srgbClr val="1C1C1B"/>
                </a:solidFill>
                <a:latin typeface="Calibri"/>
                <a:cs typeface="Calibri"/>
              </a:rPr>
              <a:t>т</a:t>
            </a:r>
            <a:r>
              <a:rPr sz="1400" b="1" spc="50" dirty="0">
                <a:solidFill>
                  <a:srgbClr val="1C1C1B"/>
                </a:solidFill>
                <a:latin typeface="Calibri"/>
                <a:cs typeface="Calibri"/>
              </a:rPr>
              <a:t>у</a:t>
            </a:r>
            <a:r>
              <a:rPr sz="1400" b="1" spc="-5" dirty="0">
                <a:solidFill>
                  <a:srgbClr val="1C1C1B"/>
                </a:solidFill>
                <a:latin typeface="Calibri"/>
                <a:cs typeface="Calibri"/>
              </a:rPr>
              <a:t>тами</a:t>
            </a:r>
            <a:endParaRPr sz="1400" dirty="0">
              <a:latin typeface="Calibri"/>
              <a:cs typeface="Calibri"/>
            </a:endParaRPr>
          </a:p>
        </p:txBody>
      </p:sp>
      <p:sp>
        <p:nvSpPr>
          <p:cNvPr id="17" name="object 17"/>
          <p:cNvSpPr txBox="1"/>
          <p:nvPr/>
        </p:nvSpPr>
        <p:spPr>
          <a:xfrm>
            <a:off x="763155" y="4188822"/>
            <a:ext cx="2702560" cy="330200"/>
          </a:xfrm>
          <a:prstGeom prst="rect">
            <a:avLst/>
          </a:prstGeom>
        </p:spPr>
        <p:txBody>
          <a:bodyPr vert="horz" wrap="square" lIns="0" tIns="12700" rIns="0" bIns="0" rtlCol="0">
            <a:spAutoFit/>
          </a:bodyPr>
          <a:lstStyle/>
          <a:p>
            <a:pPr marL="12700" marR="5080">
              <a:lnSpc>
                <a:spcPct val="100000"/>
              </a:lnSpc>
              <a:spcBef>
                <a:spcPts val="100"/>
              </a:spcBef>
            </a:pPr>
            <a:r>
              <a:rPr sz="1000" spc="25" dirty="0">
                <a:solidFill>
                  <a:srgbClr val="1C1C1B"/>
                </a:solidFill>
                <a:latin typeface="Calibri"/>
                <a:cs typeface="Calibri"/>
              </a:rPr>
              <a:t>Сотрудничество </a:t>
            </a:r>
            <a:r>
              <a:rPr sz="1000" spc="60" dirty="0">
                <a:solidFill>
                  <a:srgbClr val="1C1C1B"/>
                </a:solidFill>
                <a:latin typeface="Calibri"/>
                <a:cs typeface="Calibri"/>
              </a:rPr>
              <a:t>с </a:t>
            </a:r>
            <a:r>
              <a:rPr sz="1000" spc="-5" dirty="0">
                <a:solidFill>
                  <a:srgbClr val="1C1C1B"/>
                </a:solidFill>
                <a:latin typeface="Calibri"/>
                <a:cs typeface="Calibri"/>
              </a:rPr>
              <a:t>научными учреждениями,</a:t>
            </a:r>
            <a:r>
              <a:rPr sz="1000" spc="-120" dirty="0">
                <a:solidFill>
                  <a:srgbClr val="1C1C1B"/>
                </a:solidFill>
                <a:latin typeface="Calibri"/>
                <a:cs typeface="Calibri"/>
              </a:rPr>
              <a:t> </a:t>
            </a:r>
            <a:r>
              <a:rPr sz="1000" spc="15" dirty="0">
                <a:solidFill>
                  <a:srgbClr val="1C1C1B"/>
                </a:solidFill>
                <a:latin typeface="Calibri"/>
                <a:cs typeface="Calibri"/>
              </a:rPr>
              <a:t>что  </a:t>
            </a:r>
            <a:r>
              <a:rPr sz="1000" spc="5" dirty="0">
                <a:solidFill>
                  <a:srgbClr val="1C1C1B"/>
                </a:solidFill>
                <a:latin typeface="Calibri"/>
                <a:cs typeface="Calibri"/>
              </a:rPr>
              <a:t>является </a:t>
            </a:r>
            <a:r>
              <a:rPr sz="1000" spc="10" dirty="0">
                <a:solidFill>
                  <a:srgbClr val="1C1C1B"/>
                </a:solidFill>
                <a:latin typeface="Calibri"/>
                <a:cs typeface="Calibri"/>
              </a:rPr>
              <a:t>дополнительной </a:t>
            </a:r>
            <a:r>
              <a:rPr sz="1000" spc="5" dirty="0">
                <a:solidFill>
                  <a:srgbClr val="1C1C1B"/>
                </a:solidFill>
                <a:latin typeface="Calibri"/>
                <a:cs typeface="Calibri"/>
              </a:rPr>
              <a:t>гарантией</a:t>
            </a:r>
            <a:r>
              <a:rPr sz="1000" spc="-5" dirty="0">
                <a:solidFill>
                  <a:srgbClr val="1C1C1B"/>
                </a:solidFill>
                <a:latin typeface="Calibri"/>
                <a:cs typeface="Calibri"/>
              </a:rPr>
              <a:t> </a:t>
            </a:r>
            <a:r>
              <a:rPr sz="1000" spc="5" dirty="0">
                <a:solidFill>
                  <a:srgbClr val="1C1C1B"/>
                </a:solidFill>
                <a:latin typeface="Calibri"/>
                <a:cs typeface="Calibri"/>
              </a:rPr>
              <a:t>качества</a:t>
            </a:r>
            <a:endParaRPr sz="1000" dirty="0">
              <a:latin typeface="Calibri"/>
              <a:cs typeface="Calibri"/>
            </a:endParaRPr>
          </a:p>
        </p:txBody>
      </p:sp>
      <p:sp>
        <p:nvSpPr>
          <p:cNvPr id="18" name="object 18"/>
          <p:cNvSpPr txBox="1"/>
          <p:nvPr/>
        </p:nvSpPr>
        <p:spPr>
          <a:xfrm>
            <a:off x="3956138" y="4191444"/>
            <a:ext cx="2970530" cy="330200"/>
          </a:xfrm>
          <a:prstGeom prst="rect">
            <a:avLst/>
          </a:prstGeom>
        </p:spPr>
        <p:txBody>
          <a:bodyPr vert="horz" wrap="square" lIns="0" tIns="12700" rIns="0" bIns="0" rtlCol="0">
            <a:spAutoFit/>
          </a:bodyPr>
          <a:lstStyle/>
          <a:p>
            <a:pPr marL="12700" marR="5080">
              <a:lnSpc>
                <a:spcPct val="100000"/>
              </a:lnSpc>
              <a:spcBef>
                <a:spcPts val="100"/>
              </a:spcBef>
            </a:pPr>
            <a:r>
              <a:rPr sz="1000" spc="30" dirty="0">
                <a:solidFill>
                  <a:srgbClr val="1C1C1B"/>
                </a:solidFill>
                <a:latin typeface="Calibri"/>
                <a:cs typeface="Calibri"/>
              </a:rPr>
              <a:t>Вся </a:t>
            </a:r>
            <a:r>
              <a:rPr sz="1000" spc="10" dirty="0">
                <a:solidFill>
                  <a:srgbClr val="1C1C1B"/>
                </a:solidFill>
                <a:latin typeface="Calibri"/>
                <a:cs typeface="Calibri"/>
              </a:rPr>
              <a:t>с/х </a:t>
            </a:r>
            <a:r>
              <a:rPr sz="1000" spc="0" dirty="0">
                <a:solidFill>
                  <a:srgbClr val="1C1C1B"/>
                </a:solidFill>
                <a:latin typeface="Calibri"/>
                <a:cs typeface="Calibri"/>
              </a:rPr>
              <a:t>продукция, </a:t>
            </a:r>
            <a:r>
              <a:rPr sz="1000" dirty="0">
                <a:solidFill>
                  <a:srgbClr val="1C1C1B"/>
                </a:solidFill>
                <a:latin typeface="Calibri"/>
                <a:cs typeface="Calibri"/>
              </a:rPr>
              <a:t>выпущенная </a:t>
            </a:r>
            <a:r>
              <a:rPr sz="1000" spc="-5" dirty="0">
                <a:solidFill>
                  <a:srgbClr val="1C1C1B"/>
                </a:solidFill>
                <a:latin typeface="Calibri"/>
                <a:cs typeface="Calibri"/>
              </a:rPr>
              <a:t>на </a:t>
            </a:r>
            <a:r>
              <a:rPr sz="1000" spc="10" dirty="0">
                <a:solidFill>
                  <a:srgbClr val="1C1C1B"/>
                </a:solidFill>
                <a:latin typeface="Calibri"/>
                <a:cs typeface="Calibri"/>
              </a:rPr>
              <a:t>предприятии  </a:t>
            </a:r>
            <a:r>
              <a:rPr sz="1000" spc="-5" dirty="0">
                <a:solidFill>
                  <a:srgbClr val="1C1C1B"/>
                </a:solidFill>
                <a:latin typeface="Calibri"/>
                <a:cs typeface="Calibri"/>
              </a:rPr>
              <a:t>защищена </a:t>
            </a:r>
            <a:r>
              <a:rPr sz="1000" spc="0" dirty="0">
                <a:solidFill>
                  <a:srgbClr val="1C1C1B"/>
                </a:solidFill>
                <a:latin typeface="Calibri"/>
                <a:cs typeface="Calibri"/>
              </a:rPr>
              <a:t>патентами </a:t>
            </a:r>
            <a:r>
              <a:rPr sz="1000" spc="15" dirty="0">
                <a:solidFill>
                  <a:srgbClr val="1C1C1B"/>
                </a:solidFill>
                <a:latin typeface="Calibri"/>
                <a:cs typeface="Calibri"/>
              </a:rPr>
              <a:t>и </a:t>
            </a:r>
            <a:r>
              <a:rPr sz="1000" spc="10" dirty="0">
                <a:solidFill>
                  <a:srgbClr val="1C1C1B"/>
                </a:solidFill>
                <a:latin typeface="Calibri"/>
                <a:cs typeface="Calibri"/>
              </a:rPr>
              <a:t>сертификатами</a:t>
            </a:r>
            <a:r>
              <a:rPr sz="1000" spc="15" dirty="0">
                <a:solidFill>
                  <a:srgbClr val="1C1C1B"/>
                </a:solidFill>
                <a:latin typeface="Calibri"/>
                <a:cs typeface="Calibri"/>
              </a:rPr>
              <a:t> </a:t>
            </a:r>
            <a:r>
              <a:rPr sz="1000" spc="25" dirty="0">
                <a:solidFill>
                  <a:srgbClr val="1C1C1B"/>
                </a:solidFill>
                <a:latin typeface="Calibri"/>
                <a:cs typeface="Calibri"/>
              </a:rPr>
              <a:t>соответствия</a:t>
            </a:r>
            <a:endParaRPr sz="1000" dirty="0">
              <a:latin typeface="Calibri"/>
              <a:cs typeface="Calibri"/>
            </a:endParaRPr>
          </a:p>
        </p:txBody>
      </p:sp>
      <p:sp>
        <p:nvSpPr>
          <p:cNvPr id="19" name="object 19"/>
          <p:cNvSpPr txBox="1"/>
          <p:nvPr/>
        </p:nvSpPr>
        <p:spPr>
          <a:xfrm>
            <a:off x="7144981" y="4191444"/>
            <a:ext cx="2934970" cy="482600"/>
          </a:xfrm>
          <a:prstGeom prst="rect">
            <a:avLst/>
          </a:prstGeom>
        </p:spPr>
        <p:txBody>
          <a:bodyPr vert="horz" wrap="square" lIns="0" tIns="12700" rIns="0" bIns="0" rtlCol="0">
            <a:spAutoFit/>
          </a:bodyPr>
          <a:lstStyle/>
          <a:p>
            <a:pPr marL="12700" marR="5080">
              <a:lnSpc>
                <a:spcPct val="100000"/>
              </a:lnSpc>
              <a:spcBef>
                <a:spcPts val="100"/>
              </a:spcBef>
            </a:pPr>
            <a:r>
              <a:rPr sz="1000" spc="25" dirty="0">
                <a:solidFill>
                  <a:srgbClr val="1C1C1B"/>
                </a:solidFill>
                <a:latin typeface="Calibri"/>
                <a:cs typeface="Calibri"/>
              </a:rPr>
              <a:t>Изготовление </a:t>
            </a:r>
            <a:r>
              <a:rPr sz="1000" spc="15" dirty="0">
                <a:solidFill>
                  <a:srgbClr val="1C1C1B"/>
                </a:solidFill>
                <a:latin typeface="Calibri"/>
                <a:cs typeface="Calibri"/>
              </a:rPr>
              <a:t>качественной </a:t>
            </a:r>
            <a:r>
              <a:rPr sz="1000" spc="25" dirty="0">
                <a:solidFill>
                  <a:srgbClr val="1C1C1B"/>
                </a:solidFill>
                <a:latin typeface="Calibri"/>
                <a:cs typeface="Calibri"/>
              </a:rPr>
              <a:t>конкурентоспособной  </a:t>
            </a:r>
            <a:r>
              <a:rPr sz="1000" spc="10" dirty="0">
                <a:solidFill>
                  <a:srgbClr val="1C1C1B"/>
                </a:solidFill>
                <a:latin typeface="Calibri"/>
                <a:cs typeface="Calibri"/>
              </a:rPr>
              <a:t>продукции </a:t>
            </a:r>
            <a:r>
              <a:rPr sz="1000" spc="0" dirty="0">
                <a:solidFill>
                  <a:srgbClr val="1C1C1B"/>
                </a:solidFill>
                <a:latin typeface="Calibri"/>
                <a:cs typeface="Calibri"/>
              </a:rPr>
              <a:t>сегодня </a:t>
            </a:r>
            <a:r>
              <a:rPr sz="1000" dirty="0">
                <a:solidFill>
                  <a:srgbClr val="1C1C1B"/>
                </a:solidFill>
                <a:latin typeface="Calibri"/>
                <a:cs typeface="Calibri"/>
              </a:rPr>
              <a:t>немыслимо </a:t>
            </a:r>
            <a:r>
              <a:rPr sz="1000" spc="25" dirty="0">
                <a:solidFill>
                  <a:srgbClr val="1C1C1B"/>
                </a:solidFill>
                <a:latin typeface="Calibri"/>
                <a:cs typeface="Calibri"/>
              </a:rPr>
              <a:t>без </a:t>
            </a:r>
            <a:r>
              <a:rPr sz="1000" spc="10" dirty="0">
                <a:solidFill>
                  <a:srgbClr val="1C1C1B"/>
                </a:solidFill>
                <a:latin typeface="Calibri"/>
                <a:cs typeface="Calibri"/>
              </a:rPr>
              <a:t>привлечения  современно</a:t>
            </a:r>
            <a:r>
              <a:rPr lang="ru-RU" sz="1000" spc="10" dirty="0">
                <a:solidFill>
                  <a:srgbClr val="1C1C1B"/>
                </a:solidFill>
                <a:latin typeface="Calibri"/>
                <a:cs typeface="Calibri"/>
              </a:rPr>
              <a:t>й</a:t>
            </a:r>
            <a:r>
              <a:rPr sz="1000" dirty="0">
                <a:solidFill>
                  <a:srgbClr val="1C1C1B"/>
                </a:solidFill>
                <a:latin typeface="Calibri"/>
                <a:cs typeface="Calibri"/>
              </a:rPr>
              <a:t> </a:t>
            </a:r>
            <a:r>
              <a:rPr sz="1000" spc="5" dirty="0">
                <a:solidFill>
                  <a:srgbClr val="1C1C1B"/>
                </a:solidFill>
                <a:latin typeface="Calibri"/>
                <a:cs typeface="Calibri"/>
              </a:rPr>
              <a:t>техники.</a:t>
            </a:r>
            <a:endParaRPr sz="1000" dirty="0">
              <a:latin typeface="Calibri"/>
              <a:cs typeface="Calibri"/>
            </a:endParaRPr>
          </a:p>
        </p:txBody>
      </p:sp>
      <p:sp>
        <p:nvSpPr>
          <p:cNvPr id="20" name="object 20"/>
          <p:cNvSpPr txBox="1"/>
          <p:nvPr/>
        </p:nvSpPr>
        <p:spPr>
          <a:xfrm>
            <a:off x="743033" y="6960043"/>
            <a:ext cx="2623820" cy="166712"/>
          </a:xfrm>
          <a:prstGeom prst="rect">
            <a:avLst/>
          </a:prstGeom>
        </p:spPr>
        <p:txBody>
          <a:bodyPr vert="horz" wrap="square" lIns="0" tIns="12700" rIns="0" bIns="0" rtlCol="0">
            <a:spAutoFit/>
          </a:bodyPr>
          <a:lstStyle/>
          <a:p>
            <a:pPr marL="12700" marR="5080">
              <a:lnSpc>
                <a:spcPct val="100000"/>
              </a:lnSpc>
              <a:spcBef>
                <a:spcPts val="100"/>
              </a:spcBef>
            </a:pPr>
            <a:r>
              <a:rPr sz="1000" spc="10" dirty="0">
                <a:solidFill>
                  <a:srgbClr val="1C1C1B"/>
                </a:solidFill>
                <a:latin typeface="Calibri"/>
                <a:cs typeface="Calibri"/>
              </a:rPr>
              <a:t>Многоуровневая система </a:t>
            </a:r>
            <a:r>
              <a:rPr sz="1000" spc="15" dirty="0">
                <a:solidFill>
                  <a:srgbClr val="1C1C1B"/>
                </a:solidFill>
                <a:latin typeface="Calibri"/>
                <a:cs typeface="Calibri"/>
              </a:rPr>
              <a:t>контроля </a:t>
            </a:r>
            <a:r>
              <a:rPr sz="1000" spc="5" dirty="0">
                <a:solidFill>
                  <a:srgbClr val="1C1C1B"/>
                </a:solidFill>
                <a:latin typeface="Calibri"/>
                <a:cs typeface="Calibri"/>
              </a:rPr>
              <a:t>качества</a:t>
            </a:r>
            <a:r>
              <a:rPr sz="1000" spc="-45" dirty="0">
                <a:solidFill>
                  <a:srgbClr val="1C1C1B"/>
                </a:solidFill>
                <a:latin typeface="Calibri"/>
                <a:cs typeface="Calibri"/>
              </a:rPr>
              <a:t> </a:t>
            </a:r>
            <a:endParaRPr sz="1000" dirty="0">
              <a:latin typeface="Calibri"/>
              <a:cs typeface="Calibri"/>
            </a:endParaRPr>
          </a:p>
        </p:txBody>
      </p:sp>
      <p:sp>
        <p:nvSpPr>
          <p:cNvPr id="21" name="object 21"/>
          <p:cNvSpPr txBox="1"/>
          <p:nvPr/>
        </p:nvSpPr>
        <p:spPr>
          <a:xfrm>
            <a:off x="3956265" y="6960043"/>
            <a:ext cx="2632710" cy="330200"/>
          </a:xfrm>
          <a:prstGeom prst="rect">
            <a:avLst/>
          </a:prstGeom>
        </p:spPr>
        <p:txBody>
          <a:bodyPr vert="horz" wrap="square" lIns="0" tIns="12700" rIns="0" bIns="0" rtlCol="0">
            <a:spAutoFit/>
          </a:bodyPr>
          <a:lstStyle/>
          <a:p>
            <a:pPr marL="12700" marR="5080">
              <a:lnSpc>
                <a:spcPct val="100000"/>
              </a:lnSpc>
              <a:spcBef>
                <a:spcPts val="100"/>
              </a:spcBef>
            </a:pPr>
            <a:r>
              <a:rPr sz="1000" spc="65" dirty="0">
                <a:solidFill>
                  <a:srgbClr val="1C1C1B"/>
                </a:solidFill>
                <a:latin typeface="Calibri"/>
                <a:cs typeface="Calibri"/>
              </a:rPr>
              <a:t>В </a:t>
            </a:r>
            <a:r>
              <a:rPr sz="1000" spc="5" dirty="0">
                <a:solidFill>
                  <a:srgbClr val="1C1C1B"/>
                </a:solidFill>
                <a:latin typeface="Calibri"/>
                <a:cs typeface="Calibri"/>
              </a:rPr>
              <a:t>штате </a:t>
            </a:r>
            <a:r>
              <a:rPr sz="1000" spc="10" dirty="0">
                <a:solidFill>
                  <a:srgbClr val="1C1C1B"/>
                </a:solidFill>
                <a:latin typeface="Calibri"/>
                <a:cs typeface="Calibri"/>
              </a:rPr>
              <a:t>работают </a:t>
            </a:r>
            <a:r>
              <a:rPr sz="1000" spc="5" dirty="0">
                <a:solidFill>
                  <a:srgbClr val="1C1C1B"/>
                </a:solidFill>
                <a:latin typeface="Calibri"/>
                <a:cs typeface="Calibri"/>
              </a:rPr>
              <a:t>только лучшие</a:t>
            </a:r>
            <a:r>
              <a:rPr sz="1000" spc="-100" dirty="0">
                <a:solidFill>
                  <a:srgbClr val="1C1C1B"/>
                </a:solidFill>
                <a:latin typeface="Calibri"/>
                <a:cs typeface="Calibri"/>
              </a:rPr>
              <a:t> </a:t>
            </a:r>
            <a:r>
              <a:rPr sz="1000" spc="15" dirty="0">
                <a:solidFill>
                  <a:srgbClr val="1C1C1B"/>
                </a:solidFill>
                <a:latin typeface="Calibri"/>
                <a:cs typeface="Calibri"/>
              </a:rPr>
              <a:t>специалисты  </a:t>
            </a:r>
            <a:r>
              <a:rPr sz="1000" spc="25" dirty="0">
                <a:solidFill>
                  <a:srgbClr val="1C1C1B"/>
                </a:solidFill>
                <a:latin typeface="Calibri"/>
                <a:cs typeface="Calibri"/>
              </a:rPr>
              <a:t>своего</a:t>
            </a:r>
            <a:r>
              <a:rPr sz="1000" dirty="0">
                <a:solidFill>
                  <a:srgbClr val="1C1C1B"/>
                </a:solidFill>
                <a:latin typeface="Calibri"/>
                <a:cs typeface="Calibri"/>
              </a:rPr>
              <a:t> </a:t>
            </a:r>
            <a:r>
              <a:rPr sz="1000" spc="25" dirty="0">
                <a:solidFill>
                  <a:srgbClr val="1C1C1B"/>
                </a:solidFill>
                <a:latin typeface="Calibri"/>
                <a:cs typeface="Calibri"/>
              </a:rPr>
              <a:t>профиля</a:t>
            </a:r>
            <a:endParaRPr sz="1000" dirty="0">
              <a:latin typeface="Calibri"/>
              <a:cs typeface="Calibri"/>
            </a:endParaRPr>
          </a:p>
        </p:txBody>
      </p:sp>
      <p:sp>
        <p:nvSpPr>
          <p:cNvPr id="22" name="object 22"/>
          <p:cNvSpPr txBox="1"/>
          <p:nvPr/>
        </p:nvSpPr>
        <p:spPr>
          <a:xfrm>
            <a:off x="7145108" y="6960043"/>
            <a:ext cx="2854325" cy="330200"/>
          </a:xfrm>
          <a:prstGeom prst="rect">
            <a:avLst/>
          </a:prstGeom>
        </p:spPr>
        <p:txBody>
          <a:bodyPr vert="horz" wrap="square" lIns="0" tIns="12700" rIns="0" bIns="0" rtlCol="0">
            <a:spAutoFit/>
          </a:bodyPr>
          <a:lstStyle/>
          <a:p>
            <a:pPr marL="12700" marR="5080" indent="-635">
              <a:lnSpc>
                <a:spcPct val="100000"/>
              </a:lnSpc>
              <a:spcBef>
                <a:spcPts val="100"/>
              </a:spcBef>
            </a:pPr>
            <a:r>
              <a:rPr sz="1000" dirty="0">
                <a:solidFill>
                  <a:srgbClr val="1C1C1B"/>
                </a:solidFill>
                <a:latin typeface="Calibri"/>
                <a:cs typeface="Calibri"/>
              </a:rPr>
              <a:t>Благодаря </a:t>
            </a:r>
            <a:r>
              <a:rPr sz="1000" spc="15" dirty="0">
                <a:solidFill>
                  <a:srgbClr val="1C1C1B"/>
                </a:solidFill>
                <a:latin typeface="Calibri"/>
                <a:cs typeface="Calibri"/>
              </a:rPr>
              <a:t>собственному конструкторскому </a:t>
            </a:r>
            <a:r>
              <a:rPr sz="1000" spc="5" dirty="0">
                <a:solidFill>
                  <a:srgbClr val="1C1C1B"/>
                </a:solidFill>
                <a:latin typeface="Calibri"/>
                <a:cs typeface="Calibri"/>
              </a:rPr>
              <a:t>бюро,  </a:t>
            </a:r>
            <a:r>
              <a:rPr sz="1000" spc="0" dirty="0">
                <a:solidFill>
                  <a:srgbClr val="1C1C1B"/>
                </a:solidFill>
                <a:latin typeface="Calibri"/>
                <a:cs typeface="Calibri"/>
              </a:rPr>
              <a:t>внедряются новые </a:t>
            </a:r>
            <a:r>
              <a:rPr sz="1000" spc="15" dirty="0">
                <a:solidFill>
                  <a:srgbClr val="1C1C1B"/>
                </a:solidFill>
                <a:latin typeface="Calibri"/>
                <a:cs typeface="Calibri"/>
              </a:rPr>
              <a:t>технологии </a:t>
            </a:r>
            <a:r>
              <a:rPr sz="1000" dirty="0">
                <a:solidFill>
                  <a:srgbClr val="1C1C1B"/>
                </a:solidFill>
                <a:latin typeface="Calibri"/>
                <a:cs typeface="Calibri"/>
              </a:rPr>
              <a:t>в нашу</a:t>
            </a:r>
            <a:r>
              <a:rPr sz="1000" spc="-5" dirty="0">
                <a:solidFill>
                  <a:srgbClr val="1C1C1B"/>
                </a:solidFill>
                <a:latin typeface="Calibri"/>
                <a:cs typeface="Calibri"/>
              </a:rPr>
              <a:t> </a:t>
            </a:r>
            <a:r>
              <a:rPr sz="1000" spc="25" dirty="0">
                <a:solidFill>
                  <a:srgbClr val="1C1C1B"/>
                </a:solidFill>
                <a:latin typeface="Calibri"/>
                <a:cs typeface="Calibri"/>
              </a:rPr>
              <a:t>технику</a:t>
            </a:r>
            <a:endParaRPr sz="1000">
              <a:latin typeface="Calibri"/>
              <a:cs typeface="Calibri"/>
            </a:endParaRPr>
          </a:p>
        </p:txBody>
      </p:sp>
      <p:sp>
        <p:nvSpPr>
          <p:cNvPr id="23" name="object 23"/>
          <p:cNvSpPr txBox="1"/>
          <p:nvPr/>
        </p:nvSpPr>
        <p:spPr>
          <a:xfrm>
            <a:off x="3968953" y="3311792"/>
            <a:ext cx="2961640" cy="788670"/>
          </a:xfrm>
          <a:prstGeom prst="rect">
            <a:avLst/>
          </a:prstGeom>
          <a:solidFill>
            <a:srgbClr val="FFCD1B"/>
          </a:solidFill>
        </p:spPr>
        <p:txBody>
          <a:bodyPr vert="horz" wrap="square" lIns="0" tIns="224790" rIns="0" bIns="0" rtlCol="0">
            <a:spAutoFit/>
          </a:bodyPr>
          <a:lstStyle/>
          <a:p>
            <a:pPr marL="508634">
              <a:lnSpc>
                <a:spcPct val="100000"/>
              </a:lnSpc>
              <a:spcBef>
                <a:spcPts val="1770"/>
              </a:spcBef>
            </a:pPr>
            <a:r>
              <a:rPr sz="1400" b="1" spc="40" dirty="0">
                <a:solidFill>
                  <a:srgbClr val="1C1C1B"/>
                </a:solidFill>
                <a:latin typeface="Calibri"/>
                <a:cs typeface="Calibri"/>
              </a:rPr>
              <a:t>Патенты </a:t>
            </a:r>
            <a:r>
              <a:rPr sz="1400" b="1" spc="25" dirty="0">
                <a:solidFill>
                  <a:srgbClr val="1C1C1B"/>
                </a:solidFill>
                <a:latin typeface="Calibri"/>
                <a:cs typeface="Calibri"/>
              </a:rPr>
              <a:t>и</a:t>
            </a:r>
            <a:r>
              <a:rPr sz="1400" b="1" spc="-85" dirty="0">
                <a:solidFill>
                  <a:srgbClr val="1C1C1B"/>
                </a:solidFill>
                <a:latin typeface="Calibri"/>
                <a:cs typeface="Calibri"/>
              </a:rPr>
              <a:t> </a:t>
            </a:r>
            <a:r>
              <a:rPr sz="1400" b="1" spc="30" dirty="0">
                <a:solidFill>
                  <a:srgbClr val="1C1C1B"/>
                </a:solidFill>
                <a:latin typeface="Calibri"/>
                <a:cs typeface="Calibri"/>
              </a:rPr>
              <a:t>сертификаты</a:t>
            </a:r>
            <a:endParaRPr sz="1400" dirty="0">
              <a:latin typeface="Calibri"/>
              <a:cs typeface="Calibri"/>
            </a:endParaRPr>
          </a:p>
        </p:txBody>
      </p:sp>
      <p:sp>
        <p:nvSpPr>
          <p:cNvPr id="24" name="object 24"/>
          <p:cNvSpPr txBox="1"/>
          <p:nvPr/>
        </p:nvSpPr>
        <p:spPr>
          <a:xfrm>
            <a:off x="7715504" y="3453309"/>
            <a:ext cx="1863725" cy="246379"/>
          </a:xfrm>
          <a:prstGeom prst="rect">
            <a:avLst/>
          </a:prstGeom>
        </p:spPr>
        <p:txBody>
          <a:bodyPr vert="horz" wrap="square" lIns="0" tIns="12065" rIns="0" bIns="0" rtlCol="0">
            <a:spAutoFit/>
          </a:bodyPr>
          <a:lstStyle/>
          <a:p>
            <a:pPr>
              <a:lnSpc>
                <a:spcPct val="100000"/>
              </a:lnSpc>
              <a:spcBef>
                <a:spcPts val="95"/>
              </a:spcBef>
            </a:pPr>
            <a:r>
              <a:rPr sz="1450" b="1" spc="15" dirty="0">
                <a:solidFill>
                  <a:srgbClr val="000101"/>
                </a:solidFill>
                <a:latin typeface="Calibri"/>
                <a:cs typeface="Calibri"/>
              </a:rPr>
              <a:t>Высокотехнологичное</a:t>
            </a:r>
            <a:endParaRPr sz="1450" dirty="0">
              <a:latin typeface="Calibri"/>
              <a:cs typeface="Calibri"/>
            </a:endParaRPr>
          </a:p>
        </p:txBody>
      </p:sp>
      <p:sp>
        <p:nvSpPr>
          <p:cNvPr id="25" name="object 25"/>
          <p:cNvSpPr txBox="1"/>
          <p:nvPr/>
        </p:nvSpPr>
        <p:spPr>
          <a:xfrm>
            <a:off x="8052701" y="3637053"/>
            <a:ext cx="1189355" cy="246379"/>
          </a:xfrm>
          <a:prstGeom prst="rect">
            <a:avLst/>
          </a:prstGeom>
        </p:spPr>
        <p:txBody>
          <a:bodyPr vert="horz" wrap="square" lIns="0" tIns="12065" rIns="0" bIns="0" rtlCol="0">
            <a:spAutoFit/>
          </a:bodyPr>
          <a:lstStyle/>
          <a:p>
            <a:pPr>
              <a:lnSpc>
                <a:spcPct val="100000"/>
              </a:lnSpc>
              <a:spcBef>
                <a:spcPts val="95"/>
              </a:spcBef>
            </a:pPr>
            <a:r>
              <a:rPr sz="1450" b="1" spc="25" dirty="0">
                <a:solidFill>
                  <a:srgbClr val="000101"/>
                </a:solidFill>
                <a:latin typeface="Calibri"/>
                <a:cs typeface="Calibri"/>
              </a:rPr>
              <a:t>обо</a:t>
            </a:r>
            <a:r>
              <a:rPr sz="1450" b="1" spc="-5" dirty="0">
                <a:solidFill>
                  <a:srgbClr val="000101"/>
                </a:solidFill>
                <a:latin typeface="Calibri"/>
                <a:cs typeface="Calibri"/>
              </a:rPr>
              <a:t>р</a:t>
            </a:r>
            <a:r>
              <a:rPr sz="1450" b="1" spc="-15" dirty="0">
                <a:solidFill>
                  <a:srgbClr val="000101"/>
                </a:solidFill>
                <a:latin typeface="Calibri"/>
                <a:cs typeface="Calibri"/>
              </a:rPr>
              <a:t>у</a:t>
            </a:r>
            <a:r>
              <a:rPr sz="1450" b="1" dirty="0">
                <a:solidFill>
                  <a:srgbClr val="000101"/>
                </a:solidFill>
                <a:latin typeface="Calibri"/>
                <a:cs typeface="Calibri"/>
              </a:rPr>
              <a:t>дование</a:t>
            </a:r>
            <a:endParaRPr sz="1450">
              <a:latin typeface="Calibri"/>
              <a:cs typeface="Calibri"/>
            </a:endParaRPr>
          </a:p>
        </p:txBody>
      </p:sp>
      <p:sp>
        <p:nvSpPr>
          <p:cNvPr id="26" name="object 26"/>
          <p:cNvSpPr/>
          <p:nvPr/>
        </p:nvSpPr>
        <p:spPr>
          <a:xfrm>
            <a:off x="763155" y="4790656"/>
            <a:ext cx="2949359" cy="2004373"/>
          </a:xfrm>
          <a:prstGeom prst="rect">
            <a:avLst/>
          </a:prstGeom>
          <a:blipFill>
            <a:blip r:embed="rId9" cstate="print"/>
            <a:stretch>
              <a:fillRect/>
            </a:stretch>
          </a:blipFill>
        </p:spPr>
        <p:txBody>
          <a:bodyPr wrap="square" lIns="0" tIns="0" rIns="0" bIns="0" rtlCol="0"/>
          <a:lstStyle/>
          <a:p>
            <a:endParaRPr/>
          </a:p>
        </p:txBody>
      </p:sp>
      <p:sp>
        <p:nvSpPr>
          <p:cNvPr id="27" name="object 27"/>
          <p:cNvSpPr txBox="1"/>
          <p:nvPr/>
        </p:nvSpPr>
        <p:spPr>
          <a:xfrm>
            <a:off x="755764" y="6041606"/>
            <a:ext cx="2961640" cy="803275"/>
          </a:xfrm>
          <a:prstGeom prst="rect">
            <a:avLst/>
          </a:prstGeom>
          <a:solidFill>
            <a:srgbClr val="FFCD1B"/>
          </a:solidFill>
        </p:spPr>
        <p:txBody>
          <a:bodyPr vert="horz" wrap="square" lIns="0" tIns="5715" rIns="0" bIns="0" rtlCol="0">
            <a:spAutoFit/>
          </a:bodyPr>
          <a:lstStyle/>
          <a:p>
            <a:pPr>
              <a:lnSpc>
                <a:spcPct val="100000"/>
              </a:lnSpc>
              <a:spcBef>
                <a:spcPts val="45"/>
              </a:spcBef>
            </a:pPr>
            <a:endParaRPr sz="1800">
              <a:latin typeface="Times New Roman"/>
              <a:cs typeface="Times New Roman"/>
            </a:endParaRPr>
          </a:p>
          <a:p>
            <a:pPr marL="749935">
              <a:lnSpc>
                <a:spcPct val="100000"/>
              </a:lnSpc>
              <a:spcBef>
                <a:spcPts val="5"/>
              </a:spcBef>
            </a:pPr>
            <a:r>
              <a:rPr sz="1400" b="1" spc="5" dirty="0">
                <a:solidFill>
                  <a:srgbClr val="1C1C1B"/>
                </a:solidFill>
                <a:latin typeface="Calibri"/>
                <a:cs typeface="Calibri"/>
              </a:rPr>
              <a:t>Гарантии</a:t>
            </a:r>
            <a:r>
              <a:rPr sz="1400" b="1" spc="-20" dirty="0">
                <a:solidFill>
                  <a:srgbClr val="1C1C1B"/>
                </a:solidFill>
                <a:latin typeface="Calibri"/>
                <a:cs typeface="Calibri"/>
              </a:rPr>
              <a:t> </a:t>
            </a:r>
            <a:r>
              <a:rPr sz="1400" b="1" spc="25" dirty="0">
                <a:solidFill>
                  <a:srgbClr val="1C1C1B"/>
                </a:solidFill>
                <a:latin typeface="Calibri"/>
                <a:cs typeface="Calibri"/>
              </a:rPr>
              <a:t>качества</a:t>
            </a:r>
            <a:endParaRPr sz="1400">
              <a:latin typeface="Calibri"/>
              <a:cs typeface="Calibri"/>
            </a:endParaRPr>
          </a:p>
        </p:txBody>
      </p:sp>
      <p:sp>
        <p:nvSpPr>
          <p:cNvPr id="28" name="object 28"/>
          <p:cNvSpPr/>
          <p:nvPr/>
        </p:nvSpPr>
        <p:spPr>
          <a:xfrm>
            <a:off x="3976801" y="4789072"/>
            <a:ext cx="2938970" cy="2057281"/>
          </a:xfrm>
          <a:prstGeom prst="rect">
            <a:avLst/>
          </a:prstGeom>
          <a:blipFill>
            <a:blip r:embed="rId10" cstate="print"/>
            <a:stretch>
              <a:fillRect/>
            </a:stretch>
          </a:blipFill>
        </p:spPr>
        <p:txBody>
          <a:bodyPr wrap="square" lIns="0" tIns="0" rIns="0" bIns="0" rtlCol="0"/>
          <a:lstStyle/>
          <a:p>
            <a:endParaRPr/>
          </a:p>
        </p:txBody>
      </p:sp>
      <p:sp>
        <p:nvSpPr>
          <p:cNvPr id="29" name="object 29"/>
          <p:cNvSpPr/>
          <p:nvPr/>
        </p:nvSpPr>
        <p:spPr>
          <a:xfrm>
            <a:off x="3968800" y="6048997"/>
            <a:ext cx="2962910" cy="798830"/>
          </a:xfrm>
          <a:custGeom>
            <a:avLst/>
            <a:gdLst/>
            <a:ahLst/>
            <a:cxnLst/>
            <a:rect l="l" t="t" r="r" b="b"/>
            <a:pathLst>
              <a:path w="2962909" h="798829">
                <a:moveTo>
                  <a:pt x="0" y="798220"/>
                </a:moveTo>
                <a:lnTo>
                  <a:pt x="2962376" y="798220"/>
                </a:lnTo>
                <a:lnTo>
                  <a:pt x="2962376" y="0"/>
                </a:lnTo>
                <a:lnTo>
                  <a:pt x="0" y="0"/>
                </a:lnTo>
                <a:lnTo>
                  <a:pt x="0" y="798220"/>
                </a:lnTo>
                <a:close/>
              </a:path>
            </a:pathLst>
          </a:custGeom>
          <a:solidFill>
            <a:srgbClr val="FFCD1B"/>
          </a:solidFill>
        </p:spPr>
        <p:txBody>
          <a:bodyPr wrap="square" lIns="0" tIns="0" rIns="0" bIns="0" rtlCol="0"/>
          <a:lstStyle/>
          <a:p>
            <a:endParaRPr/>
          </a:p>
        </p:txBody>
      </p:sp>
      <p:sp>
        <p:nvSpPr>
          <p:cNvPr id="30" name="object 30"/>
          <p:cNvSpPr txBox="1"/>
          <p:nvPr/>
        </p:nvSpPr>
        <p:spPr>
          <a:xfrm>
            <a:off x="4584992" y="6230722"/>
            <a:ext cx="1742439" cy="242570"/>
          </a:xfrm>
          <a:prstGeom prst="rect">
            <a:avLst/>
          </a:prstGeom>
        </p:spPr>
        <p:txBody>
          <a:bodyPr vert="horz" wrap="square" lIns="0" tIns="15240" rIns="0" bIns="0" rtlCol="0">
            <a:spAutoFit/>
          </a:bodyPr>
          <a:lstStyle/>
          <a:p>
            <a:pPr>
              <a:lnSpc>
                <a:spcPct val="100000"/>
              </a:lnSpc>
              <a:spcBef>
                <a:spcPts val="120"/>
              </a:spcBef>
            </a:pPr>
            <a:r>
              <a:rPr sz="1400" b="1" spc="25" dirty="0">
                <a:solidFill>
                  <a:srgbClr val="1C1C1B"/>
                </a:solidFill>
                <a:latin typeface="Calibri"/>
                <a:cs typeface="Calibri"/>
              </a:rPr>
              <a:t>Квалифицированный</a:t>
            </a:r>
            <a:endParaRPr sz="1400">
              <a:latin typeface="Calibri"/>
              <a:cs typeface="Calibri"/>
            </a:endParaRPr>
          </a:p>
        </p:txBody>
      </p:sp>
      <p:sp>
        <p:nvSpPr>
          <p:cNvPr id="31" name="object 31"/>
          <p:cNvSpPr txBox="1"/>
          <p:nvPr/>
        </p:nvSpPr>
        <p:spPr>
          <a:xfrm>
            <a:off x="5069509" y="6411375"/>
            <a:ext cx="772795" cy="242570"/>
          </a:xfrm>
          <a:prstGeom prst="rect">
            <a:avLst/>
          </a:prstGeom>
        </p:spPr>
        <p:txBody>
          <a:bodyPr vert="horz" wrap="square" lIns="0" tIns="15240" rIns="0" bIns="0" rtlCol="0">
            <a:spAutoFit/>
          </a:bodyPr>
          <a:lstStyle/>
          <a:p>
            <a:pPr>
              <a:lnSpc>
                <a:spcPct val="100000"/>
              </a:lnSpc>
              <a:spcBef>
                <a:spcPts val="120"/>
              </a:spcBef>
            </a:pPr>
            <a:r>
              <a:rPr sz="1400" b="1" spc="30" dirty="0">
                <a:solidFill>
                  <a:srgbClr val="1C1C1B"/>
                </a:solidFill>
                <a:latin typeface="Calibri"/>
                <a:cs typeface="Calibri"/>
              </a:rPr>
              <a:t>пер</a:t>
            </a:r>
            <a:r>
              <a:rPr sz="1400" b="1" spc="70" dirty="0">
                <a:solidFill>
                  <a:srgbClr val="1C1C1B"/>
                </a:solidFill>
                <a:latin typeface="Calibri"/>
                <a:cs typeface="Calibri"/>
              </a:rPr>
              <a:t>с</a:t>
            </a:r>
            <a:r>
              <a:rPr sz="1400" b="1" spc="10" dirty="0">
                <a:solidFill>
                  <a:srgbClr val="1C1C1B"/>
                </a:solidFill>
                <a:latin typeface="Calibri"/>
                <a:cs typeface="Calibri"/>
              </a:rPr>
              <a:t>онал</a:t>
            </a:r>
            <a:endParaRPr sz="1400">
              <a:latin typeface="Calibri"/>
              <a:cs typeface="Calibri"/>
            </a:endParaRPr>
          </a:p>
        </p:txBody>
      </p:sp>
      <p:sp>
        <p:nvSpPr>
          <p:cNvPr id="32" name="object 32"/>
          <p:cNvSpPr/>
          <p:nvPr/>
        </p:nvSpPr>
        <p:spPr>
          <a:xfrm>
            <a:off x="7165213" y="4777989"/>
            <a:ext cx="2943377" cy="2060371"/>
          </a:xfrm>
          <a:prstGeom prst="rect">
            <a:avLst/>
          </a:prstGeom>
          <a:blipFill>
            <a:blip r:embed="rId11" cstate="print"/>
            <a:stretch>
              <a:fillRect/>
            </a:stretch>
          </a:blipFill>
        </p:spPr>
        <p:txBody>
          <a:bodyPr wrap="square" lIns="0" tIns="0" rIns="0" bIns="0" rtlCol="0"/>
          <a:lstStyle/>
          <a:p>
            <a:endParaRPr/>
          </a:p>
        </p:txBody>
      </p:sp>
      <p:sp>
        <p:nvSpPr>
          <p:cNvPr id="33" name="object 33"/>
          <p:cNvSpPr/>
          <p:nvPr/>
        </p:nvSpPr>
        <p:spPr>
          <a:xfrm>
            <a:off x="7160856" y="6033287"/>
            <a:ext cx="2959735" cy="838200"/>
          </a:xfrm>
          <a:custGeom>
            <a:avLst/>
            <a:gdLst/>
            <a:ahLst/>
            <a:cxnLst/>
            <a:rect l="l" t="t" r="r" b="b"/>
            <a:pathLst>
              <a:path w="2959734" h="838200">
                <a:moveTo>
                  <a:pt x="0" y="838200"/>
                </a:moveTo>
                <a:lnTo>
                  <a:pt x="2959303" y="838200"/>
                </a:lnTo>
                <a:lnTo>
                  <a:pt x="2959303" y="0"/>
                </a:lnTo>
                <a:lnTo>
                  <a:pt x="0" y="0"/>
                </a:lnTo>
                <a:lnTo>
                  <a:pt x="0" y="838200"/>
                </a:lnTo>
                <a:close/>
              </a:path>
            </a:pathLst>
          </a:custGeom>
          <a:solidFill>
            <a:srgbClr val="FFCD1B"/>
          </a:solidFill>
        </p:spPr>
        <p:txBody>
          <a:bodyPr wrap="square" lIns="0" tIns="0" rIns="0" bIns="0" rtlCol="0"/>
          <a:lstStyle/>
          <a:p>
            <a:endParaRPr/>
          </a:p>
        </p:txBody>
      </p:sp>
      <p:sp>
        <p:nvSpPr>
          <p:cNvPr id="34" name="object 34"/>
          <p:cNvSpPr txBox="1"/>
          <p:nvPr/>
        </p:nvSpPr>
        <p:spPr>
          <a:xfrm>
            <a:off x="8110778" y="6182985"/>
            <a:ext cx="1072515" cy="242570"/>
          </a:xfrm>
          <a:prstGeom prst="rect">
            <a:avLst/>
          </a:prstGeom>
        </p:spPr>
        <p:txBody>
          <a:bodyPr vert="horz" wrap="square" lIns="0" tIns="15240" rIns="0" bIns="0" rtlCol="0">
            <a:spAutoFit/>
          </a:bodyPr>
          <a:lstStyle/>
          <a:p>
            <a:pPr>
              <a:lnSpc>
                <a:spcPct val="100000"/>
              </a:lnSpc>
              <a:spcBef>
                <a:spcPts val="120"/>
              </a:spcBef>
            </a:pPr>
            <a:r>
              <a:rPr sz="1400" b="1" spc="50" dirty="0">
                <a:solidFill>
                  <a:srgbClr val="1C1C1B"/>
                </a:solidFill>
                <a:latin typeface="Calibri"/>
                <a:cs typeface="Calibri"/>
              </a:rPr>
              <a:t>Собственное</a:t>
            </a:r>
            <a:endParaRPr sz="1400">
              <a:latin typeface="Calibri"/>
              <a:cs typeface="Calibri"/>
            </a:endParaRPr>
          </a:p>
        </p:txBody>
      </p:sp>
      <p:sp>
        <p:nvSpPr>
          <p:cNvPr id="35" name="object 35"/>
          <p:cNvSpPr txBox="1"/>
          <p:nvPr/>
        </p:nvSpPr>
        <p:spPr>
          <a:xfrm>
            <a:off x="7706474" y="6363639"/>
            <a:ext cx="1882139" cy="242570"/>
          </a:xfrm>
          <a:prstGeom prst="rect">
            <a:avLst/>
          </a:prstGeom>
        </p:spPr>
        <p:txBody>
          <a:bodyPr vert="horz" wrap="square" lIns="0" tIns="15240" rIns="0" bIns="0" rtlCol="0">
            <a:spAutoFit/>
          </a:bodyPr>
          <a:lstStyle/>
          <a:p>
            <a:pPr>
              <a:lnSpc>
                <a:spcPct val="100000"/>
              </a:lnSpc>
              <a:spcBef>
                <a:spcPts val="120"/>
              </a:spcBef>
            </a:pPr>
            <a:r>
              <a:rPr sz="1400" b="1" spc="40" dirty="0">
                <a:solidFill>
                  <a:srgbClr val="1C1C1B"/>
                </a:solidFill>
                <a:latin typeface="Calibri"/>
                <a:cs typeface="Calibri"/>
              </a:rPr>
              <a:t>конструкторское</a:t>
            </a:r>
            <a:r>
              <a:rPr sz="1400" b="1" spc="-65" dirty="0">
                <a:solidFill>
                  <a:srgbClr val="1C1C1B"/>
                </a:solidFill>
                <a:latin typeface="Calibri"/>
                <a:cs typeface="Calibri"/>
              </a:rPr>
              <a:t> </a:t>
            </a:r>
            <a:r>
              <a:rPr sz="1400" b="1" spc="35" dirty="0">
                <a:solidFill>
                  <a:srgbClr val="1C1C1B"/>
                </a:solidFill>
                <a:latin typeface="Calibri"/>
                <a:cs typeface="Calibri"/>
              </a:rPr>
              <a:t>бюро</a:t>
            </a:r>
            <a:endParaRPr sz="140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98446" y="3834869"/>
            <a:ext cx="6929208" cy="3761509"/>
          </a:xfrm>
          <a:prstGeom prst="rect">
            <a:avLst/>
          </a:prstGeom>
          <a:blipFill>
            <a:blip r:embed="rId3" cstate="print"/>
            <a:stretch>
              <a:fillRect/>
            </a:stretch>
          </a:blipFill>
        </p:spPr>
        <p:txBody>
          <a:bodyPr wrap="square" lIns="0" tIns="0" rIns="0" bIns="0" rtlCol="0"/>
          <a:lstStyle/>
          <a:p>
            <a:endParaRPr dirty="0"/>
          </a:p>
        </p:txBody>
      </p:sp>
      <p:sp>
        <p:nvSpPr>
          <p:cNvPr id="3" name="object 3"/>
          <p:cNvSpPr/>
          <p:nvPr/>
        </p:nvSpPr>
        <p:spPr>
          <a:xfrm>
            <a:off x="1288" y="3772763"/>
            <a:ext cx="3799992" cy="3787292"/>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1295" y="310032"/>
            <a:ext cx="4930140" cy="993140"/>
          </a:xfrm>
          <a:custGeom>
            <a:avLst/>
            <a:gdLst/>
            <a:ahLst/>
            <a:cxnLst/>
            <a:rect l="l" t="t" r="r" b="b"/>
            <a:pathLst>
              <a:path w="4930140" h="993140">
                <a:moveTo>
                  <a:pt x="0" y="992517"/>
                </a:moveTo>
                <a:lnTo>
                  <a:pt x="4929784" y="992517"/>
                </a:lnTo>
                <a:lnTo>
                  <a:pt x="4929784" y="0"/>
                </a:lnTo>
                <a:lnTo>
                  <a:pt x="0" y="0"/>
                </a:lnTo>
                <a:lnTo>
                  <a:pt x="0" y="992517"/>
                </a:lnTo>
                <a:close/>
              </a:path>
            </a:pathLst>
          </a:custGeom>
          <a:solidFill>
            <a:srgbClr val="FFCD1B"/>
          </a:solidFill>
        </p:spPr>
        <p:txBody>
          <a:bodyPr wrap="square" lIns="0" tIns="0" rIns="0" bIns="0" rtlCol="0"/>
          <a:lstStyle/>
          <a:p>
            <a:endParaRPr spc="300" dirty="0">
              <a:latin typeface="Times New Roman" panose="02020603050405020304" pitchFamily="18" charset="0"/>
              <a:cs typeface="Times New Roman" panose="02020603050405020304" pitchFamily="18" charset="0"/>
            </a:endParaRPr>
          </a:p>
        </p:txBody>
      </p:sp>
      <p:sp>
        <p:nvSpPr>
          <p:cNvPr id="5" name="object 5"/>
          <p:cNvSpPr txBox="1">
            <a:spLocks noGrp="1"/>
          </p:cNvSpPr>
          <p:nvPr>
            <p:ph type="title"/>
          </p:nvPr>
        </p:nvSpPr>
        <p:spPr>
          <a:xfrm>
            <a:off x="484585" y="397767"/>
            <a:ext cx="4252515" cy="778684"/>
          </a:xfrm>
          <a:prstGeom prst="rect">
            <a:avLst/>
          </a:prstGeom>
        </p:spPr>
        <p:txBody>
          <a:bodyPr vert="horz" wrap="square" lIns="0" tIns="13335" rIns="0" bIns="0" rtlCol="0">
            <a:spAutoFit/>
          </a:bodyPr>
          <a:lstStyle/>
          <a:p>
            <a:pPr marL="12700">
              <a:lnSpc>
                <a:spcPct val="100000"/>
              </a:lnSpc>
              <a:spcBef>
                <a:spcPts val="105"/>
              </a:spcBef>
            </a:pPr>
            <a:r>
              <a:rPr sz="4800" spc="-340" dirty="0">
                <a:latin typeface="Times New Roman" panose="02020603050405020304" pitchFamily="18" charset="0"/>
                <a:cs typeface="Times New Roman" panose="02020603050405020304" pitchFamily="18" charset="0"/>
              </a:rPr>
              <a:t>С/Х</a:t>
            </a:r>
            <a:r>
              <a:rPr sz="4800" spc="-450" dirty="0">
                <a:latin typeface="Times New Roman" panose="02020603050405020304" pitchFamily="18" charset="0"/>
                <a:cs typeface="Times New Roman" panose="02020603050405020304" pitchFamily="18" charset="0"/>
              </a:rPr>
              <a:t> </a:t>
            </a:r>
            <a:r>
              <a:rPr sz="4800" spc="-490" dirty="0">
                <a:latin typeface="Times New Roman" panose="02020603050405020304" pitchFamily="18" charset="0"/>
                <a:cs typeface="Times New Roman" panose="02020603050405020304" pitchFamily="18" charset="0"/>
              </a:rPr>
              <a:t>агрегаты</a:t>
            </a:r>
            <a:endParaRPr sz="4800" dirty="0">
              <a:latin typeface="Times New Roman" panose="02020603050405020304" pitchFamily="18" charset="0"/>
              <a:cs typeface="Times New Roman" panose="02020603050405020304" pitchFamily="18" charset="0"/>
            </a:endParaRPr>
          </a:p>
        </p:txBody>
      </p:sp>
      <p:sp>
        <p:nvSpPr>
          <p:cNvPr id="6" name="object 6"/>
          <p:cNvSpPr txBox="1"/>
          <p:nvPr/>
        </p:nvSpPr>
        <p:spPr>
          <a:xfrm>
            <a:off x="698500" y="5800776"/>
            <a:ext cx="2590800" cy="382156"/>
          </a:xfrm>
          <a:prstGeom prst="rect">
            <a:avLst/>
          </a:prstGeom>
        </p:spPr>
        <p:txBody>
          <a:bodyPr vert="horz" wrap="square" lIns="0" tIns="12700" rIns="0" bIns="0" rtlCol="0">
            <a:spAutoFit/>
          </a:bodyPr>
          <a:lstStyle/>
          <a:p>
            <a:pPr marL="12700">
              <a:lnSpc>
                <a:spcPct val="100000"/>
              </a:lnSpc>
              <a:spcBef>
                <a:spcPts val="100"/>
              </a:spcBef>
            </a:pPr>
            <a:r>
              <a:rPr lang="ru-RU" sz="2400" spc="235" dirty="0">
                <a:solidFill>
                  <a:srgbClr val="1C1C1B"/>
                </a:solidFill>
                <a:latin typeface="Times New Roman" panose="02020603050405020304" pitchFamily="18" charset="0"/>
                <a:cs typeface="Times New Roman" panose="02020603050405020304" pitchFamily="18" charset="0"/>
              </a:rPr>
              <a:t>АППЗ-100/150</a:t>
            </a:r>
            <a:endParaRPr sz="2400" dirty="0">
              <a:latin typeface="Times New Roman" panose="02020603050405020304" pitchFamily="18" charset="0"/>
              <a:cs typeface="Times New Roman" panose="02020603050405020304" pitchFamily="18" charset="0"/>
            </a:endParaRPr>
          </a:p>
        </p:txBody>
      </p:sp>
      <p:sp>
        <p:nvSpPr>
          <p:cNvPr id="7" name="object 7"/>
          <p:cNvSpPr txBox="1"/>
          <p:nvPr/>
        </p:nvSpPr>
        <p:spPr>
          <a:xfrm>
            <a:off x="4359224" y="5800775"/>
            <a:ext cx="2282876" cy="382156"/>
          </a:xfrm>
          <a:prstGeom prst="rect">
            <a:avLst/>
          </a:prstGeom>
        </p:spPr>
        <p:txBody>
          <a:bodyPr vert="horz" wrap="square" lIns="0" tIns="12700" rIns="0" bIns="0" rtlCol="0">
            <a:spAutoFit/>
          </a:bodyPr>
          <a:lstStyle/>
          <a:p>
            <a:pPr marL="12700">
              <a:lnSpc>
                <a:spcPct val="100000"/>
              </a:lnSpc>
              <a:spcBef>
                <a:spcPts val="100"/>
              </a:spcBef>
            </a:pPr>
            <a:r>
              <a:rPr lang="en-US" sz="2400" dirty="0">
                <a:latin typeface="Times New Roman" panose="02020603050405020304" pitchFamily="18" charset="0"/>
                <a:cs typeface="Times New Roman" panose="02020603050405020304" pitchFamily="18" charset="0"/>
              </a:rPr>
              <a:t>U-60/U-80/U-120</a:t>
            </a:r>
            <a:endParaRPr sz="2400" dirty="0">
              <a:latin typeface="Times New Roman" panose="02020603050405020304" pitchFamily="18" charset="0"/>
              <a:cs typeface="Times New Roman" panose="02020603050405020304" pitchFamily="18" charset="0"/>
            </a:endParaRPr>
          </a:p>
        </p:txBody>
      </p:sp>
      <p:sp>
        <p:nvSpPr>
          <p:cNvPr id="8" name="object 8"/>
          <p:cNvSpPr txBox="1"/>
          <p:nvPr/>
        </p:nvSpPr>
        <p:spPr>
          <a:xfrm>
            <a:off x="8268893" y="5800776"/>
            <a:ext cx="965200" cy="391160"/>
          </a:xfrm>
          <a:prstGeom prst="rect">
            <a:avLst/>
          </a:prstGeom>
        </p:spPr>
        <p:txBody>
          <a:bodyPr vert="horz" wrap="square" lIns="0" tIns="12700" rIns="0" bIns="0" rtlCol="0">
            <a:spAutoFit/>
          </a:bodyPr>
          <a:lstStyle/>
          <a:p>
            <a:pPr marL="12700">
              <a:lnSpc>
                <a:spcPct val="100000"/>
              </a:lnSpc>
              <a:spcBef>
                <a:spcPts val="100"/>
              </a:spcBef>
            </a:pPr>
            <a:r>
              <a:rPr sz="2400" spc="180" dirty="0">
                <a:solidFill>
                  <a:srgbClr val="1C1C1B"/>
                </a:solidFill>
                <a:latin typeface="Times New Roman" panose="02020603050405020304" pitchFamily="18" charset="0"/>
                <a:cs typeface="Times New Roman" panose="02020603050405020304" pitchFamily="18" charset="0"/>
              </a:rPr>
              <a:t>ТБ-</a:t>
            </a:r>
            <a:r>
              <a:rPr lang="ru-RU" sz="2400" spc="180" dirty="0">
                <a:solidFill>
                  <a:srgbClr val="1C1C1B"/>
                </a:solidFill>
                <a:latin typeface="Times New Roman" panose="02020603050405020304" pitchFamily="18" charset="0"/>
                <a:cs typeface="Times New Roman" panose="02020603050405020304" pitchFamily="18" charset="0"/>
              </a:rPr>
              <a:t>7</a:t>
            </a:r>
            <a:endParaRPr sz="2400" dirty="0">
              <a:latin typeface="Times New Roman" panose="02020603050405020304" pitchFamily="18" charset="0"/>
              <a:cs typeface="Times New Roman" panose="02020603050405020304" pitchFamily="18" charset="0"/>
            </a:endParaRPr>
          </a:p>
        </p:txBody>
      </p:sp>
      <p:sp>
        <p:nvSpPr>
          <p:cNvPr id="9" name="object 9"/>
          <p:cNvSpPr/>
          <p:nvPr/>
        </p:nvSpPr>
        <p:spPr>
          <a:xfrm>
            <a:off x="3666540" y="2673934"/>
            <a:ext cx="0" cy="2289810"/>
          </a:xfrm>
          <a:custGeom>
            <a:avLst/>
            <a:gdLst/>
            <a:ahLst/>
            <a:cxnLst/>
            <a:rect l="l" t="t" r="r" b="b"/>
            <a:pathLst>
              <a:path h="2289810">
                <a:moveTo>
                  <a:pt x="0" y="0"/>
                </a:moveTo>
                <a:lnTo>
                  <a:pt x="0" y="2289200"/>
                </a:lnTo>
              </a:path>
            </a:pathLst>
          </a:custGeom>
          <a:ln w="44450">
            <a:solidFill>
              <a:srgbClr val="F2F2F3"/>
            </a:solidFill>
          </a:ln>
        </p:spPr>
        <p:txBody>
          <a:bodyPr wrap="square" lIns="0" tIns="0" rIns="0" bIns="0" rtlCol="0"/>
          <a:lstStyle/>
          <a:p>
            <a:endParaRPr/>
          </a:p>
        </p:txBody>
      </p:sp>
      <p:sp>
        <p:nvSpPr>
          <p:cNvPr id="10" name="object 10"/>
          <p:cNvSpPr/>
          <p:nvPr/>
        </p:nvSpPr>
        <p:spPr>
          <a:xfrm>
            <a:off x="7097039" y="2673947"/>
            <a:ext cx="0" cy="2289810"/>
          </a:xfrm>
          <a:custGeom>
            <a:avLst/>
            <a:gdLst/>
            <a:ahLst/>
            <a:cxnLst/>
            <a:rect l="l" t="t" r="r" b="b"/>
            <a:pathLst>
              <a:path h="2289810">
                <a:moveTo>
                  <a:pt x="0" y="0"/>
                </a:moveTo>
                <a:lnTo>
                  <a:pt x="0" y="2289454"/>
                </a:lnTo>
              </a:path>
            </a:pathLst>
          </a:custGeom>
          <a:ln w="44450">
            <a:solidFill>
              <a:srgbClr val="F2F2F3"/>
            </a:solidFill>
          </a:ln>
        </p:spPr>
        <p:txBody>
          <a:bodyPr wrap="square" lIns="0" tIns="0" rIns="0" bIns="0" rtlCol="0"/>
          <a:lstStyle/>
          <a:p>
            <a:endParaRPr/>
          </a:p>
        </p:txBody>
      </p:sp>
      <p:pic>
        <p:nvPicPr>
          <p:cNvPr id="15" name="Рисунок 14">
            <a:extLst>
              <a:ext uri="{FF2B5EF4-FFF2-40B4-BE49-F238E27FC236}">
                <a16:creationId xmlns:a16="http://schemas.microsoft.com/office/drawing/2014/main" id="{3A4AF574-F0F6-583F-F975-1CCC12B350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800" y="1443815"/>
            <a:ext cx="2977500" cy="3970000"/>
          </a:xfrm>
          <a:prstGeom prst="rect">
            <a:avLst/>
          </a:prstGeom>
        </p:spPr>
      </p:pic>
      <p:pic>
        <p:nvPicPr>
          <p:cNvPr id="17" name="Рисунок 16">
            <a:extLst>
              <a:ext uri="{FF2B5EF4-FFF2-40B4-BE49-F238E27FC236}">
                <a16:creationId xmlns:a16="http://schemas.microsoft.com/office/drawing/2014/main" id="{72EC9694-F748-6D47-C9C6-AF1F068DDD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4635" y="1626522"/>
            <a:ext cx="3621598" cy="3787293"/>
          </a:xfrm>
          <a:prstGeom prst="rect">
            <a:avLst/>
          </a:prstGeom>
        </p:spPr>
      </p:pic>
      <p:pic>
        <p:nvPicPr>
          <p:cNvPr id="19" name="Рисунок 18">
            <a:extLst>
              <a:ext uri="{FF2B5EF4-FFF2-40B4-BE49-F238E27FC236}">
                <a16:creationId xmlns:a16="http://schemas.microsoft.com/office/drawing/2014/main" id="{21B4BA09-DEA7-F13C-D6E3-1513C50679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0415" y="1471508"/>
            <a:ext cx="3994969" cy="3970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A5C1E9-32CE-7C9F-48EC-CD5814E831D0}"/>
              </a:ext>
            </a:extLst>
          </p:cNvPr>
          <p:cNvSpPr>
            <a:spLocks noGrp="1"/>
          </p:cNvSpPr>
          <p:nvPr>
            <p:ph type="title"/>
          </p:nvPr>
        </p:nvSpPr>
        <p:spPr>
          <a:xfrm>
            <a:off x="4279900" y="1571625"/>
            <a:ext cx="6248400" cy="5601533"/>
          </a:xfrm>
        </p:spPr>
        <p:txBody>
          <a:bodyPr/>
          <a:lstStyle/>
          <a:p>
            <a:pPr algn="just"/>
            <a:r>
              <a:rPr lang="ru-RU" sz="2800" dirty="0">
                <a:solidFill>
                  <a:srgbClr val="000000"/>
                </a:solidFill>
                <a:effectLst/>
                <a:latin typeface="Times New Roman" panose="02020603050405020304" pitchFamily="18" charset="0"/>
                <a:ea typeface="Times New Roman" panose="02020603050405020304" pitchFamily="18" charset="0"/>
              </a:rPr>
              <a:t>Машина </a:t>
            </a:r>
            <a:r>
              <a:rPr lang="ru-RU" sz="2800" b="1" dirty="0">
                <a:solidFill>
                  <a:srgbClr val="000000"/>
                </a:solidFill>
                <a:effectLst/>
                <a:latin typeface="Times New Roman" panose="02020603050405020304" pitchFamily="18" charset="0"/>
                <a:ea typeface="Times New Roman" panose="02020603050405020304" pitchFamily="18" charset="0"/>
              </a:rPr>
              <a:t>АППЗ-100 </a:t>
            </a:r>
            <a:r>
              <a:rPr lang="ru-RU" sz="2800" dirty="0">
                <a:solidFill>
                  <a:srgbClr val="000000"/>
                </a:solidFill>
                <a:effectLst/>
                <a:latin typeface="Times New Roman" panose="02020603050405020304" pitchFamily="18" charset="0"/>
                <a:ea typeface="Times New Roman" panose="02020603050405020304" pitchFamily="18" charset="0"/>
              </a:rPr>
              <a:t>предназначена для предварительной очистки зерновых, зернобобовых и других культур от примесей, отличающихся размерами фракций и аэродинамическими свойствами. </a:t>
            </a:r>
            <a:br>
              <a:rPr lang="ru-RU" sz="2800" dirty="0">
                <a:solidFill>
                  <a:srgbClr val="000000"/>
                </a:solidFill>
                <a:effectLst/>
                <a:latin typeface="Times New Roman" panose="02020603050405020304" pitchFamily="18" charset="0"/>
                <a:ea typeface="Times New Roman" panose="02020603050405020304" pitchFamily="18" charset="0"/>
              </a:rPr>
            </a:br>
            <a:r>
              <a:rPr lang="ru-RU" sz="2800" dirty="0">
                <a:solidFill>
                  <a:srgbClr val="000000"/>
                </a:solidFill>
                <a:effectLst/>
                <a:latin typeface="Times New Roman" panose="02020603050405020304" pitchFamily="18" charset="0"/>
                <a:ea typeface="Times New Roman" panose="02020603050405020304" pitchFamily="18" charset="0"/>
              </a:rPr>
              <a:t>Устанавливают в составе технологических линий зерноочистительных комплексов сельскохозяйственных предприятий, элеваторов, мукомольных и крупяных производств.</a:t>
            </a:r>
            <a:br>
              <a:rPr lang="ru-RU" sz="2800" dirty="0">
                <a:solidFill>
                  <a:srgbClr val="000000"/>
                </a:solidFill>
                <a:effectLst/>
                <a:latin typeface="Times New Roman" panose="02020603050405020304" pitchFamily="18" charset="0"/>
                <a:ea typeface="Times New Roman" panose="02020603050405020304" pitchFamily="18" charset="0"/>
              </a:rPr>
            </a:br>
            <a:endParaRPr lang="ru-RU" sz="2800" dirty="0"/>
          </a:p>
        </p:txBody>
      </p:sp>
      <p:sp>
        <p:nvSpPr>
          <p:cNvPr id="4" name="object 4">
            <a:extLst>
              <a:ext uri="{FF2B5EF4-FFF2-40B4-BE49-F238E27FC236}">
                <a16:creationId xmlns:a16="http://schemas.microsoft.com/office/drawing/2014/main" id="{43D70370-915C-E285-0C23-B233FEAF5213}"/>
              </a:ext>
            </a:extLst>
          </p:cNvPr>
          <p:cNvSpPr/>
          <p:nvPr/>
        </p:nvSpPr>
        <p:spPr>
          <a:xfrm>
            <a:off x="1294" y="310031"/>
            <a:ext cx="10831806" cy="1032993"/>
          </a:xfrm>
          <a:custGeom>
            <a:avLst/>
            <a:gdLst/>
            <a:ahLst/>
            <a:cxnLst/>
            <a:rect l="l" t="t" r="r" b="b"/>
            <a:pathLst>
              <a:path w="4930140" h="993140">
                <a:moveTo>
                  <a:pt x="0" y="992517"/>
                </a:moveTo>
                <a:lnTo>
                  <a:pt x="4929784" y="992517"/>
                </a:lnTo>
                <a:lnTo>
                  <a:pt x="4929784" y="0"/>
                </a:lnTo>
                <a:lnTo>
                  <a:pt x="0" y="0"/>
                </a:lnTo>
                <a:lnTo>
                  <a:pt x="0" y="992517"/>
                </a:lnTo>
                <a:close/>
              </a:path>
            </a:pathLst>
          </a:custGeom>
          <a:solidFill>
            <a:srgbClr val="FFCD1B"/>
          </a:solidFill>
        </p:spPr>
        <p:txBody>
          <a:bodyPr wrap="square" lIns="0" tIns="0" rIns="0" bIns="0" rtlCol="0"/>
          <a:lstStyle/>
          <a:p>
            <a:pPr algn="ctr"/>
            <a:r>
              <a:rPr lang="ru-RU" sz="3200" b="1" spc="300" dirty="0">
                <a:latin typeface="Times New Roman" panose="02020603050405020304" pitchFamily="18" charset="0"/>
                <a:cs typeface="Times New Roman" panose="02020603050405020304" pitchFamily="18" charset="0"/>
              </a:rPr>
              <a:t>Агрегат предварительной подготовки зерна АППЗ-100/150</a:t>
            </a:r>
            <a:endParaRPr sz="3200" b="1" spc="300"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1BC6ECDF-742A-324A-8193-769030682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00" y="842068"/>
            <a:ext cx="5357811" cy="4514029"/>
          </a:xfrm>
          <a:prstGeom prst="rect">
            <a:avLst/>
          </a:prstGeom>
        </p:spPr>
      </p:pic>
    </p:spTree>
    <p:extLst>
      <p:ext uri="{BB962C8B-B14F-4D97-AF65-F5344CB8AC3E}">
        <p14:creationId xmlns:p14="http://schemas.microsoft.com/office/powerpoint/2010/main" val="298730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78CF3DC6-C7CA-CDA3-03AD-8B8F152557F7}"/>
              </a:ext>
            </a:extLst>
          </p:cNvPr>
          <p:cNvPicPr>
            <a:picLocks noChangeAspect="1"/>
          </p:cNvPicPr>
          <p:nvPr/>
        </p:nvPicPr>
        <p:blipFill>
          <a:blip r:embed="rId2"/>
          <a:stretch>
            <a:fillRect/>
          </a:stretch>
        </p:blipFill>
        <p:spPr>
          <a:xfrm>
            <a:off x="1" y="826528"/>
            <a:ext cx="4584700" cy="3639502"/>
          </a:xfrm>
          <a:prstGeom prst="rect">
            <a:avLst/>
          </a:prstGeom>
        </p:spPr>
      </p:pic>
      <p:sp>
        <p:nvSpPr>
          <p:cNvPr id="3" name="Текст 2">
            <a:extLst>
              <a:ext uri="{FF2B5EF4-FFF2-40B4-BE49-F238E27FC236}">
                <a16:creationId xmlns:a16="http://schemas.microsoft.com/office/drawing/2014/main" id="{FB7459F8-FFB5-350E-909A-FDAEB3672799}"/>
              </a:ext>
            </a:extLst>
          </p:cNvPr>
          <p:cNvSpPr>
            <a:spLocks noGrp="1"/>
          </p:cNvSpPr>
          <p:nvPr>
            <p:ph type="body" idx="1"/>
          </p:nvPr>
        </p:nvSpPr>
        <p:spPr>
          <a:xfrm>
            <a:off x="141613" y="1343024"/>
            <a:ext cx="6424287" cy="3077766"/>
          </a:xfrm>
        </p:spPr>
        <p:txBody>
          <a:bodyPr/>
          <a:lstStyle/>
          <a:p>
            <a:endParaRPr lang="ru-RU" sz="2000" dirty="0">
              <a:latin typeface="Times New Roman" panose="02020603050405020304" pitchFamily="18" charset="0"/>
              <a:ea typeface="Times New Roman" panose="02020603050405020304" pitchFamily="18" charset="0"/>
            </a:endParaRPr>
          </a:p>
          <a:p>
            <a:endParaRPr lang="ru-RU" sz="2000" dirty="0">
              <a:effectLst/>
              <a:latin typeface="Times New Roman" panose="02020603050405020304" pitchFamily="18" charset="0"/>
              <a:ea typeface="Times New Roman" panose="02020603050405020304" pitchFamily="18" charset="0"/>
            </a:endParaRPr>
          </a:p>
          <a:p>
            <a:endParaRPr lang="ru-RU" sz="2000" dirty="0">
              <a:latin typeface="Times New Roman" panose="02020603050405020304" pitchFamily="18" charset="0"/>
              <a:ea typeface="Times New Roman" panose="02020603050405020304" pitchFamily="18" charset="0"/>
            </a:endParaRPr>
          </a:p>
          <a:p>
            <a:endParaRPr lang="ru-RU" sz="2000" dirty="0">
              <a:effectLst/>
              <a:latin typeface="Times New Roman" panose="02020603050405020304" pitchFamily="18" charset="0"/>
              <a:ea typeface="Times New Roman" panose="02020603050405020304" pitchFamily="18" charset="0"/>
            </a:endParaRPr>
          </a:p>
          <a:p>
            <a:endParaRPr lang="ru-RU" sz="2000" dirty="0">
              <a:latin typeface="Times New Roman" panose="02020603050405020304" pitchFamily="18" charset="0"/>
              <a:ea typeface="Times New Roman" panose="02020603050405020304" pitchFamily="18" charset="0"/>
            </a:endParaRPr>
          </a:p>
          <a:p>
            <a:endParaRPr lang="ru-RU" sz="2000" dirty="0">
              <a:effectLst/>
              <a:latin typeface="Times New Roman" panose="02020603050405020304" pitchFamily="18" charset="0"/>
              <a:ea typeface="Times New Roman" panose="02020603050405020304" pitchFamily="18" charset="0"/>
            </a:endParaRPr>
          </a:p>
          <a:p>
            <a:endParaRPr lang="ru-RU" sz="2000" dirty="0">
              <a:latin typeface="Times New Roman" panose="02020603050405020304" pitchFamily="18" charset="0"/>
              <a:ea typeface="Times New Roman" panose="02020603050405020304" pitchFamily="18" charset="0"/>
            </a:endParaRPr>
          </a:p>
          <a:p>
            <a:endParaRPr lang="ru-RU" sz="2000" dirty="0">
              <a:effectLst/>
              <a:latin typeface="Times New Roman" panose="02020603050405020304" pitchFamily="18" charset="0"/>
              <a:ea typeface="Times New Roman" panose="02020603050405020304" pitchFamily="18" charset="0"/>
            </a:endParaRPr>
          </a:p>
          <a:p>
            <a:endParaRPr lang="ru-RU" sz="2000" dirty="0">
              <a:latin typeface="Times New Roman" panose="02020603050405020304" pitchFamily="18" charset="0"/>
              <a:ea typeface="Times New Roman" panose="02020603050405020304" pitchFamily="18" charset="0"/>
            </a:endParaRPr>
          </a:p>
          <a:p>
            <a:endParaRPr lang="ru-RU" sz="2000" dirty="0"/>
          </a:p>
        </p:txBody>
      </p:sp>
      <p:sp>
        <p:nvSpPr>
          <p:cNvPr id="6" name="object 4">
            <a:extLst>
              <a:ext uri="{FF2B5EF4-FFF2-40B4-BE49-F238E27FC236}">
                <a16:creationId xmlns:a16="http://schemas.microsoft.com/office/drawing/2014/main" id="{4A92CA54-50CB-F322-A6ED-05E0C24A7F22}"/>
              </a:ext>
            </a:extLst>
          </p:cNvPr>
          <p:cNvSpPr/>
          <p:nvPr/>
        </p:nvSpPr>
        <p:spPr>
          <a:xfrm>
            <a:off x="1294" y="310031"/>
            <a:ext cx="10831806" cy="1032993"/>
          </a:xfrm>
          <a:custGeom>
            <a:avLst/>
            <a:gdLst/>
            <a:ahLst/>
            <a:cxnLst/>
            <a:rect l="l" t="t" r="r" b="b"/>
            <a:pathLst>
              <a:path w="4930140" h="993140">
                <a:moveTo>
                  <a:pt x="0" y="992517"/>
                </a:moveTo>
                <a:lnTo>
                  <a:pt x="4929784" y="992517"/>
                </a:lnTo>
                <a:lnTo>
                  <a:pt x="4929784" y="0"/>
                </a:lnTo>
                <a:lnTo>
                  <a:pt x="0" y="0"/>
                </a:lnTo>
                <a:lnTo>
                  <a:pt x="0" y="992517"/>
                </a:lnTo>
                <a:close/>
              </a:path>
            </a:pathLst>
          </a:custGeom>
          <a:solidFill>
            <a:srgbClr val="FFCD1B"/>
          </a:solidFill>
        </p:spPr>
        <p:txBody>
          <a:bodyPr wrap="square" lIns="0" tIns="0" rIns="0" bIns="0" rtlCol="0"/>
          <a:lstStyle/>
          <a:p>
            <a:pPr algn="ctr"/>
            <a:r>
              <a:rPr lang="ru-RU" sz="3200" b="1" spc="300" dirty="0">
                <a:latin typeface="Times New Roman" panose="02020603050405020304" pitchFamily="18" charset="0"/>
                <a:cs typeface="Times New Roman" panose="02020603050405020304" pitchFamily="18" charset="0"/>
              </a:rPr>
              <a:t>Агрегат предварительной подготовки зерна АППЗ-100/150</a:t>
            </a:r>
            <a:endParaRPr sz="3200" b="1" spc="300" dirty="0">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C51500F2-6C03-F765-9CBB-D7C9F2A7AA7E}"/>
              </a:ext>
            </a:extLst>
          </p:cNvPr>
          <p:cNvPicPr>
            <a:picLocks noChangeAspect="1"/>
          </p:cNvPicPr>
          <p:nvPr/>
        </p:nvPicPr>
        <p:blipFill>
          <a:blip r:embed="rId3"/>
          <a:stretch>
            <a:fillRect/>
          </a:stretch>
        </p:blipFill>
        <p:spPr>
          <a:xfrm>
            <a:off x="3410319" y="4075636"/>
            <a:ext cx="7141468" cy="3404100"/>
          </a:xfrm>
          <a:prstGeom prst="rect">
            <a:avLst/>
          </a:prstGeom>
        </p:spPr>
      </p:pic>
    </p:spTree>
    <p:extLst>
      <p:ext uri="{BB962C8B-B14F-4D97-AF65-F5344CB8AC3E}">
        <p14:creationId xmlns:p14="http://schemas.microsoft.com/office/powerpoint/2010/main" val="88395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345730D4-7183-6688-507B-671B83161CA7}"/>
              </a:ext>
            </a:extLst>
          </p:cNvPr>
          <p:cNvSpPr>
            <a:spLocks noGrp="1"/>
          </p:cNvSpPr>
          <p:nvPr>
            <p:ph type="body" idx="1"/>
          </p:nvPr>
        </p:nvSpPr>
        <p:spPr>
          <a:xfrm>
            <a:off x="4203700" y="1724025"/>
            <a:ext cx="6172200" cy="5638800"/>
          </a:xfrm>
        </p:spPr>
        <p:txBody>
          <a:bodyPr/>
          <a:lstStyle/>
          <a:p>
            <a:pPr marL="457200"/>
            <a:r>
              <a:rPr lang="ru-RU" sz="2400" dirty="0">
                <a:effectLst/>
                <a:latin typeface="Times New Roman" panose="02020603050405020304" pitchFamily="18" charset="0"/>
                <a:ea typeface="Times New Roman" panose="02020603050405020304" pitchFamily="18" charset="0"/>
              </a:rPr>
              <a:t> </a:t>
            </a:r>
          </a:p>
          <a:p>
            <a:pPr indent="449580" algn="just"/>
            <a:r>
              <a:rPr lang="ru-RU" sz="2400" dirty="0">
                <a:solidFill>
                  <a:srgbClr val="000000"/>
                </a:solidFill>
                <a:effectLst/>
                <a:latin typeface="Times New Roman" panose="02020603050405020304" pitchFamily="18" charset="0"/>
                <a:ea typeface="Times New Roman" panose="02020603050405020304" pitchFamily="18" charset="0"/>
              </a:rPr>
              <a:t>Машина </a:t>
            </a:r>
            <a:r>
              <a:rPr lang="en-US" sz="2400" b="1" dirty="0">
                <a:solidFill>
                  <a:srgbClr val="000000"/>
                </a:solidFill>
                <a:effectLst/>
                <a:latin typeface="Times New Roman" panose="02020603050405020304" pitchFamily="18" charset="0"/>
                <a:ea typeface="Times New Roman" panose="02020603050405020304" pitchFamily="18" charset="0"/>
              </a:rPr>
              <a:t>U</a:t>
            </a:r>
            <a:r>
              <a:rPr lang="ru-RU" sz="2400" b="1" dirty="0">
                <a:solidFill>
                  <a:srgbClr val="000000"/>
                </a:solidFill>
                <a:effectLst/>
                <a:latin typeface="Times New Roman" panose="02020603050405020304" pitchFamily="18" charset="0"/>
                <a:ea typeface="Times New Roman" panose="02020603050405020304" pitchFamily="18" charset="0"/>
              </a:rPr>
              <a:t>-60 </a:t>
            </a:r>
            <a:r>
              <a:rPr lang="ru-RU" sz="2400" dirty="0">
                <a:solidFill>
                  <a:srgbClr val="000000"/>
                </a:solidFill>
                <a:effectLst/>
                <a:latin typeface="Times New Roman" panose="02020603050405020304" pitchFamily="18" charset="0"/>
                <a:ea typeface="Times New Roman" panose="02020603050405020304" pitchFamily="18" charset="0"/>
              </a:rPr>
              <a:t>предназначена для основной очистки зерновых, зернобобовых и других культур от примесей, отличающихся размерами фракций и аэродинамическими свойствами.</a:t>
            </a:r>
          </a:p>
          <a:p>
            <a:pPr indent="449580" algn="just"/>
            <a:r>
              <a:rPr lang="ru-RU" sz="2400" dirty="0">
                <a:solidFill>
                  <a:srgbClr val="000000"/>
                </a:solidFill>
                <a:effectLst/>
                <a:latin typeface="Times New Roman" panose="02020603050405020304" pitchFamily="18" charset="0"/>
                <a:ea typeface="Times New Roman" panose="02020603050405020304" pitchFamily="18" charset="0"/>
              </a:rPr>
              <a:t>Устанавливают в составе технологических линий зерноочистительных комплексов сельскохозяйственных предприятий, элеваторов, мукомольных и крупяных производств.</a:t>
            </a:r>
          </a:p>
          <a:p>
            <a:r>
              <a:rPr lang="ru-RU" sz="2400" b="1" dirty="0">
                <a:effectLst/>
                <a:latin typeface="Times New Roman" panose="02020603050405020304" pitchFamily="18" charset="0"/>
                <a:ea typeface="Times New Roman" panose="02020603050405020304" pitchFamily="18" charset="0"/>
              </a:rPr>
              <a:t> </a:t>
            </a:r>
            <a:endParaRPr lang="ru-RU" sz="2400" dirty="0">
              <a:effectLst/>
              <a:latin typeface="Times New Roman" panose="02020603050405020304" pitchFamily="18" charset="0"/>
              <a:ea typeface="Times New Roman" panose="02020603050405020304" pitchFamily="18" charset="0"/>
            </a:endParaRPr>
          </a:p>
          <a:p>
            <a:endParaRPr lang="ru-RU" sz="2400" dirty="0"/>
          </a:p>
        </p:txBody>
      </p:sp>
      <p:sp>
        <p:nvSpPr>
          <p:cNvPr id="4" name="object 4">
            <a:extLst>
              <a:ext uri="{FF2B5EF4-FFF2-40B4-BE49-F238E27FC236}">
                <a16:creationId xmlns:a16="http://schemas.microsoft.com/office/drawing/2014/main" id="{4A4A1855-723D-8B37-20BE-8CF36F73C0A3}"/>
              </a:ext>
            </a:extLst>
          </p:cNvPr>
          <p:cNvSpPr/>
          <p:nvPr/>
        </p:nvSpPr>
        <p:spPr>
          <a:xfrm>
            <a:off x="-69203" y="310031"/>
            <a:ext cx="10831806" cy="1032993"/>
          </a:xfrm>
          <a:custGeom>
            <a:avLst/>
            <a:gdLst/>
            <a:ahLst/>
            <a:cxnLst/>
            <a:rect l="l" t="t" r="r" b="b"/>
            <a:pathLst>
              <a:path w="4930140" h="993140">
                <a:moveTo>
                  <a:pt x="0" y="992517"/>
                </a:moveTo>
                <a:lnTo>
                  <a:pt x="4929784" y="992517"/>
                </a:lnTo>
                <a:lnTo>
                  <a:pt x="4929784" y="0"/>
                </a:lnTo>
                <a:lnTo>
                  <a:pt x="0" y="0"/>
                </a:lnTo>
                <a:lnTo>
                  <a:pt x="0" y="992517"/>
                </a:lnTo>
                <a:close/>
              </a:path>
            </a:pathLst>
          </a:custGeom>
          <a:solidFill>
            <a:srgbClr val="FFCD1B"/>
          </a:solidFill>
        </p:spPr>
        <p:txBody>
          <a:bodyPr wrap="square" lIns="0" tIns="0" rIns="0" bIns="0" rtlCol="0"/>
          <a:lstStyle/>
          <a:p>
            <a:pPr algn="ctr"/>
            <a:r>
              <a:rPr lang="ru-RU" sz="3600" b="1" spc="300" dirty="0">
                <a:latin typeface="Times New Roman" panose="02020603050405020304" pitchFamily="18" charset="0"/>
                <a:cs typeface="Times New Roman" panose="02020603050405020304" pitchFamily="18" charset="0"/>
              </a:rPr>
              <a:t>Универсальный сепаратор </a:t>
            </a:r>
            <a:r>
              <a:rPr lang="en-US" sz="3600" b="1" spc="300" dirty="0">
                <a:latin typeface="Times New Roman" panose="02020603050405020304" pitchFamily="18" charset="0"/>
                <a:cs typeface="Times New Roman" panose="02020603050405020304" pitchFamily="18" charset="0"/>
              </a:rPr>
              <a:t>U-60</a:t>
            </a:r>
            <a:endParaRPr sz="3600" b="1" spc="300"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144D864C-5E58-B047-9407-285084CFAF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87" y="1343024"/>
            <a:ext cx="4023913" cy="5365217"/>
          </a:xfrm>
          <a:prstGeom prst="rect">
            <a:avLst/>
          </a:prstGeom>
        </p:spPr>
      </p:pic>
    </p:spTree>
    <p:extLst>
      <p:ext uri="{BB962C8B-B14F-4D97-AF65-F5344CB8AC3E}">
        <p14:creationId xmlns:p14="http://schemas.microsoft.com/office/powerpoint/2010/main" val="3851337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3CFA8646-B9CA-8EF9-0A70-D143AF6349FF}"/>
              </a:ext>
            </a:extLst>
          </p:cNvPr>
          <p:cNvSpPr>
            <a:spLocks noGrp="1"/>
          </p:cNvSpPr>
          <p:nvPr>
            <p:ph type="body" idx="1"/>
          </p:nvPr>
        </p:nvSpPr>
        <p:spPr>
          <a:xfrm>
            <a:off x="317500" y="1343024"/>
            <a:ext cx="9726482" cy="6182783"/>
          </a:xfrm>
        </p:spPr>
        <p:txBody>
          <a:bodyPr/>
          <a:lstStyle/>
          <a:p>
            <a:pPr algn="ctr"/>
            <a:r>
              <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rPr>
              <a:t>Преимущества универсального сепаратора </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U</a:t>
            </a:r>
            <a:r>
              <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rPr>
              <a:t>-60</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fontAlgn="base">
              <a:lnSpc>
                <a:spcPct val="127000"/>
              </a:lnSpc>
              <a:spcAft>
                <a:spcPts val="130"/>
              </a:spcAft>
              <a:buClr>
                <a:srgbClr val="000000"/>
              </a:buClr>
              <a:buSzPts val="1100"/>
              <a:buFont typeface="Arial" panose="020B0604020202020204" pitchFamily="34" charset="0"/>
              <a:buChar char="•"/>
            </a:pPr>
            <a:r>
              <a:rPr lang="ru-RU" sz="2400" u="none" strike="noStrike" dirty="0">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Большая площадь ситовой поверхности обеспечивает высокую производительность, даже если зерно очень сырое и с большим количеством примесей. </a:t>
            </a:r>
          </a:p>
          <a:p>
            <a:pPr marL="342900" lvl="0" indent="-342900" fontAlgn="base">
              <a:lnSpc>
                <a:spcPct val="127000"/>
              </a:lnSpc>
              <a:spcAft>
                <a:spcPts val="130"/>
              </a:spcAft>
              <a:buClr>
                <a:srgbClr val="000000"/>
              </a:buClr>
              <a:buSzPts val="1100"/>
              <a:buFont typeface="Arial" panose="020B0604020202020204" pitchFamily="34" charset="0"/>
              <a:buChar char="•"/>
            </a:pPr>
            <a:r>
              <a:rPr lang="ru-RU" sz="2400" u="none" strike="noStrike" dirty="0">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Большой выбор сит, что позволяет подобрать размер ячеек индивидуально, под любой вид зерновых, бобовых или масличных культур. </a:t>
            </a:r>
          </a:p>
          <a:p>
            <a:pPr marL="342900" lvl="0" indent="-342900" fontAlgn="base">
              <a:lnSpc>
                <a:spcPct val="127000"/>
              </a:lnSpc>
              <a:spcAft>
                <a:spcPts val="130"/>
              </a:spcAft>
              <a:buClr>
                <a:srgbClr val="000000"/>
              </a:buClr>
              <a:buSzPts val="1100"/>
              <a:buFont typeface="Arial" panose="020B0604020202020204" pitchFamily="34" charset="0"/>
              <a:buChar char="•"/>
            </a:pPr>
            <a:r>
              <a:rPr lang="ru-RU" sz="2400" u="none" strike="noStrike" dirty="0">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Надёжность в эксплуатации и долгий срок службы, т.к. техническое обслуживание требуется минимальное – конструкция прочная, изнашивающихся деталей мало, доступ к ним прост и удобен. </a:t>
            </a:r>
          </a:p>
          <a:p>
            <a:pPr marL="342900" lvl="0" indent="-342900" fontAlgn="base">
              <a:lnSpc>
                <a:spcPct val="127000"/>
              </a:lnSpc>
              <a:buClr>
                <a:srgbClr val="000000"/>
              </a:buClr>
              <a:buSzPts val="1100"/>
              <a:buFont typeface="Arial" panose="020B0604020202020204" pitchFamily="34" charset="0"/>
              <a:buChar char="•"/>
            </a:pPr>
            <a:r>
              <a:rPr lang="ru-RU" sz="2400" u="none" strike="noStrike" dirty="0">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Высокая производительность, и при этом надёжность и удобство в эксплуатации.  </a:t>
            </a:r>
          </a:p>
          <a:p>
            <a:endParaRPr lang="ru-RU" dirty="0">
              <a:latin typeface="Times New Roman" panose="02020603050405020304" pitchFamily="18" charset="0"/>
              <a:cs typeface="Times New Roman" panose="02020603050405020304" pitchFamily="18" charset="0"/>
            </a:endParaRPr>
          </a:p>
        </p:txBody>
      </p:sp>
      <p:sp>
        <p:nvSpPr>
          <p:cNvPr id="4" name="object 4">
            <a:extLst>
              <a:ext uri="{FF2B5EF4-FFF2-40B4-BE49-F238E27FC236}">
                <a16:creationId xmlns:a16="http://schemas.microsoft.com/office/drawing/2014/main" id="{D2D65B72-789C-F686-7405-CF9AE6668F0B}"/>
              </a:ext>
            </a:extLst>
          </p:cNvPr>
          <p:cNvSpPr/>
          <p:nvPr/>
        </p:nvSpPr>
        <p:spPr>
          <a:xfrm>
            <a:off x="-69203" y="310031"/>
            <a:ext cx="10831806" cy="1032993"/>
          </a:xfrm>
          <a:custGeom>
            <a:avLst/>
            <a:gdLst/>
            <a:ahLst/>
            <a:cxnLst/>
            <a:rect l="l" t="t" r="r" b="b"/>
            <a:pathLst>
              <a:path w="4930140" h="993140">
                <a:moveTo>
                  <a:pt x="0" y="992517"/>
                </a:moveTo>
                <a:lnTo>
                  <a:pt x="4929784" y="992517"/>
                </a:lnTo>
                <a:lnTo>
                  <a:pt x="4929784" y="0"/>
                </a:lnTo>
                <a:lnTo>
                  <a:pt x="0" y="0"/>
                </a:lnTo>
                <a:lnTo>
                  <a:pt x="0" y="992517"/>
                </a:lnTo>
                <a:close/>
              </a:path>
            </a:pathLst>
          </a:custGeom>
          <a:solidFill>
            <a:srgbClr val="FFCD1B"/>
          </a:solidFill>
        </p:spPr>
        <p:txBody>
          <a:bodyPr wrap="square" lIns="0" tIns="0" rIns="0" bIns="0" rtlCol="0"/>
          <a:lstStyle/>
          <a:p>
            <a:pPr algn="ctr"/>
            <a:r>
              <a:rPr lang="ru-RU" sz="3600" b="1" spc="300" dirty="0">
                <a:latin typeface="Times New Roman" panose="02020603050405020304" pitchFamily="18" charset="0"/>
                <a:cs typeface="Times New Roman" panose="02020603050405020304" pitchFamily="18" charset="0"/>
              </a:rPr>
              <a:t>Универсальный сепаратор </a:t>
            </a:r>
            <a:r>
              <a:rPr lang="en-US" sz="3600" b="1" spc="300" dirty="0">
                <a:latin typeface="Times New Roman" panose="02020603050405020304" pitchFamily="18" charset="0"/>
                <a:cs typeface="Times New Roman" panose="02020603050405020304" pitchFamily="18" charset="0"/>
              </a:rPr>
              <a:t>U-60</a:t>
            </a:r>
            <a:endParaRPr sz="3600" b="1" spc="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2947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EF3C328-4A85-E64B-0982-547E4D9CB9B7}"/>
              </a:ext>
            </a:extLst>
          </p:cNvPr>
          <p:cNvSpPr>
            <a:spLocks noGrp="1"/>
          </p:cNvSpPr>
          <p:nvPr>
            <p:ph type="body" idx="1"/>
          </p:nvPr>
        </p:nvSpPr>
        <p:spPr>
          <a:xfrm>
            <a:off x="416507" y="1495425"/>
            <a:ext cx="9860386" cy="369332"/>
          </a:xfrm>
        </p:spPr>
        <p:txBody>
          <a:bodyPr/>
          <a:lstStyle/>
          <a:p>
            <a:pPr algn="ctr"/>
            <a:r>
              <a:rPr lang="ru-RU" sz="2400" dirty="0">
                <a:effectLst/>
                <a:latin typeface="Times New Roman" panose="02020603050405020304" pitchFamily="18" charset="0"/>
                <a:ea typeface="Times New Roman" panose="02020603050405020304" pitchFamily="18" charset="0"/>
              </a:rPr>
              <a:t>Устройство и схема работы </a:t>
            </a:r>
            <a:r>
              <a:rPr lang="ru-RU" sz="2400" dirty="0">
                <a:solidFill>
                  <a:srgbClr val="282828"/>
                </a:solidFill>
                <a:effectLst/>
                <a:latin typeface="Times New Roman" panose="02020603050405020304" pitchFamily="18" charset="0"/>
                <a:ea typeface="Times New Roman" panose="02020603050405020304" pitchFamily="18" charset="0"/>
              </a:rPr>
              <a:t>универсального сепаратора</a:t>
            </a:r>
            <a:r>
              <a:rPr lang="ru-RU" sz="240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U</a:t>
            </a:r>
            <a:r>
              <a:rPr lang="ru-RU" sz="2400" dirty="0">
                <a:effectLst/>
                <a:latin typeface="Times New Roman" panose="02020603050405020304" pitchFamily="18" charset="0"/>
                <a:ea typeface="Times New Roman" panose="02020603050405020304" pitchFamily="18" charset="0"/>
              </a:rPr>
              <a:t>-60 </a:t>
            </a:r>
            <a:endParaRPr lang="ru-RU" sz="2400" dirty="0">
              <a:latin typeface="Times New Roman" panose="02020603050405020304" pitchFamily="18" charset="0"/>
              <a:cs typeface="Times New Roman" panose="02020603050405020304" pitchFamily="18" charset="0"/>
            </a:endParaRPr>
          </a:p>
        </p:txBody>
      </p:sp>
      <p:sp>
        <p:nvSpPr>
          <p:cNvPr id="4" name="object 4">
            <a:extLst>
              <a:ext uri="{FF2B5EF4-FFF2-40B4-BE49-F238E27FC236}">
                <a16:creationId xmlns:a16="http://schemas.microsoft.com/office/drawing/2014/main" id="{C7369FBE-6B04-87AB-1EDA-D6E4316787CD}"/>
              </a:ext>
            </a:extLst>
          </p:cNvPr>
          <p:cNvSpPr/>
          <p:nvPr/>
        </p:nvSpPr>
        <p:spPr>
          <a:xfrm>
            <a:off x="-69203" y="310031"/>
            <a:ext cx="10831806" cy="1032993"/>
          </a:xfrm>
          <a:custGeom>
            <a:avLst/>
            <a:gdLst/>
            <a:ahLst/>
            <a:cxnLst/>
            <a:rect l="l" t="t" r="r" b="b"/>
            <a:pathLst>
              <a:path w="4930140" h="993140">
                <a:moveTo>
                  <a:pt x="0" y="992517"/>
                </a:moveTo>
                <a:lnTo>
                  <a:pt x="4929784" y="992517"/>
                </a:lnTo>
                <a:lnTo>
                  <a:pt x="4929784" y="0"/>
                </a:lnTo>
                <a:lnTo>
                  <a:pt x="0" y="0"/>
                </a:lnTo>
                <a:lnTo>
                  <a:pt x="0" y="992517"/>
                </a:lnTo>
                <a:close/>
              </a:path>
            </a:pathLst>
          </a:custGeom>
          <a:solidFill>
            <a:srgbClr val="FFCD1B"/>
          </a:solidFill>
        </p:spPr>
        <p:txBody>
          <a:bodyPr wrap="square" lIns="0" tIns="0" rIns="0" bIns="0" rtlCol="0"/>
          <a:lstStyle/>
          <a:p>
            <a:pPr algn="ctr"/>
            <a:r>
              <a:rPr lang="ru-RU" sz="3600" b="1" spc="300" dirty="0">
                <a:latin typeface="Times New Roman" panose="02020603050405020304" pitchFamily="18" charset="0"/>
                <a:cs typeface="Times New Roman" panose="02020603050405020304" pitchFamily="18" charset="0"/>
              </a:rPr>
              <a:t>Универсальный сепаратор </a:t>
            </a:r>
            <a:r>
              <a:rPr lang="en-US" sz="3600" b="1" spc="300" dirty="0">
                <a:latin typeface="Times New Roman" panose="02020603050405020304" pitchFamily="18" charset="0"/>
                <a:cs typeface="Times New Roman" panose="02020603050405020304" pitchFamily="18" charset="0"/>
              </a:rPr>
              <a:t>U-60</a:t>
            </a:r>
            <a:endParaRPr sz="3600" b="1" spc="3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29124D98-B2DF-003F-BEFE-2AD63458F9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3748" y="1864757"/>
            <a:ext cx="7945903" cy="5602404"/>
          </a:xfrm>
          <a:prstGeom prst="rect">
            <a:avLst/>
          </a:prstGeom>
        </p:spPr>
      </p:pic>
    </p:spTree>
    <p:extLst>
      <p:ext uri="{BB962C8B-B14F-4D97-AF65-F5344CB8AC3E}">
        <p14:creationId xmlns:p14="http://schemas.microsoft.com/office/powerpoint/2010/main" val="40381835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3676</TotalTime>
  <Words>1232</Words>
  <Application>Microsoft Office PowerPoint</Application>
  <PresentationFormat>Произвольный</PresentationFormat>
  <Paragraphs>110</Paragraphs>
  <Slides>22</Slides>
  <Notes>3</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22</vt:i4>
      </vt:variant>
    </vt:vector>
  </HeadingPairs>
  <TitlesOfParts>
    <vt:vector size="28" baseType="lpstr">
      <vt:lpstr>Arial</vt:lpstr>
      <vt:lpstr>Calibri</vt:lpstr>
      <vt:lpstr>Century Gothic</vt:lpstr>
      <vt:lpstr>Symbol</vt:lpstr>
      <vt:lpstr>Times New Roman</vt:lpstr>
      <vt:lpstr>Office Theme</vt:lpstr>
      <vt:lpstr>Презентация PowerPoint</vt:lpstr>
      <vt:lpstr>Наше предприятие производит полный спектр сельхозоборудования для очистки, сортировки и хранения зерна:  1.Сепараторы предварительной подработки зерна высокой производительности. 2. Универсальные зерноочистительные сепараторы. 3. Триерные блоки. 4. Транспортное оборудование (нории ковшовые, транспортеры).  5. Конструкция ЗАВ (бункеры).  6. Сита и решета любого размера на все виды решетных зерноочистительных машин.   Все машины характеризуются минимальными потерями и позволяют довести свойства входящего сырья до товарных кондиций, а также получать высококачественные семена. Все оборудование можно приобрести в </vt:lpstr>
      <vt:lpstr>Производственные достижения</vt:lpstr>
      <vt:lpstr>С/Х агрегаты</vt:lpstr>
      <vt:lpstr>Машина АППЗ-100 предназначена для предварительной очистки зерновых, зернобобовых и других культур от примесей, отличающихся размерами фракций и аэродинамическими свойствами.  Устанавливают в составе технологических линий зерноочистительных комплексов сельскохозяйственных предприятий, элеваторов, мукомольных и крупяных производств.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Норийная вышка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Контакты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презентация_о_компании_27.03_mini</dc:title>
  <dc:creator>Lenovo</dc:creator>
  <cp:lastModifiedBy>Дарья</cp:lastModifiedBy>
  <cp:revision>464</cp:revision>
  <dcterms:created xsi:type="dcterms:W3CDTF">2017-10-18T00:56:06Z</dcterms:created>
  <dcterms:modified xsi:type="dcterms:W3CDTF">2025-01-23T04:16:43Z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2017-03-27T00:00:00Z</vt:filetime>
  </property>
  <property fmtid="{D5CDD505-2E9C-101B-9397-08002B2CF9AE}" pid="3" name="Creator">
    <vt:lpwstr>Adobe Illustrator CC 2014 (Windows)</vt:lpwstr>
  </property>
  <property fmtid="{D5CDD505-2E9C-101B-9397-08002B2CF9AE}" pid="4" name="LastSaved">
    <vt:filetime>2017-10-18T00:00:00Z</vt:filetime>
  </property>
</Properties>
</file>